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Default Extension="(null)" ContentType="image/x-em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55"/>
  </p:notesMasterIdLst>
  <p:handoutMasterIdLst>
    <p:handoutMasterId r:id="rId56"/>
  </p:handoutMasterIdLst>
  <p:sldIdLst>
    <p:sldId id="605" r:id="rId2"/>
    <p:sldId id="606" r:id="rId3"/>
    <p:sldId id="616" r:id="rId4"/>
    <p:sldId id="603" r:id="rId5"/>
    <p:sldId id="584" r:id="rId6"/>
    <p:sldId id="602" r:id="rId7"/>
    <p:sldId id="553" r:id="rId8"/>
    <p:sldId id="554" r:id="rId9"/>
    <p:sldId id="556" r:id="rId10"/>
    <p:sldId id="557" r:id="rId11"/>
    <p:sldId id="601" r:id="rId12"/>
    <p:sldId id="583" r:id="rId13"/>
    <p:sldId id="617" r:id="rId14"/>
    <p:sldId id="588" r:id="rId15"/>
    <p:sldId id="618" r:id="rId16"/>
    <p:sldId id="610" r:id="rId17"/>
    <p:sldId id="586" r:id="rId18"/>
    <p:sldId id="587" r:id="rId19"/>
    <p:sldId id="558" r:id="rId20"/>
    <p:sldId id="561" r:id="rId21"/>
    <p:sldId id="562" r:id="rId22"/>
    <p:sldId id="624" r:id="rId23"/>
    <p:sldId id="564" r:id="rId24"/>
    <p:sldId id="615" r:id="rId25"/>
    <p:sldId id="632" r:id="rId26"/>
    <p:sldId id="568" r:id="rId27"/>
    <p:sldId id="634" r:id="rId28"/>
    <p:sldId id="589" r:id="rId29"/>
    <p:sldId id="570" r:id="rId30"/>
    <p:sldId id="598" r:id="rId31"/>
    <p:sldId id="619" r:id="rId32"/>
    <p:sldId id="620" r:id="rId33"/>
    <p:sldId id="635" r:id="rId34"/>
    <p:sldId id="573" r:id="rId35"/>
    <p:sldId id="604" r:id="rId36"/>
    <p:sldId id="625" r:id="rId37"/>
    <p:sldId id="629" r:id="rId38"/>
    <p:sldId id="597" r:id="rId39"/>
    <p:sldId id="627" r:id="rId40"/>
    <p:sldId id="628" r:id="rId41"/>
    <p:sldId id="636" r:id="rId42"/>
    <p:sldId id="637" r:id="rId43"/>
    <p:sldId id="638" r:id="rId44"/>
    <p:sldId id="639" r:id="rId45"/>
    <p:sldId id="640" r:id="rId46"/>
    <p:sldId id="641" r:id="rId47"/>
    <p:sldId id="642" r:id="rId48"/>
    <p:sldId id="643" r:id="rId49"/>
    <p:sldId id="645" r:id="rId50"/>
    <p:sldId id="644" r:id="rId51"/>
    <p:sldId id="646" r:id="rId52"/>
    <p:sldId id="630" r:id="rId53"/>
    <p:sldId id="633" r:id="rId54"/>
  </p:sldIdLst>
  <p:sldSz cx="12192000" cy="6858000"/>
  <p:notesSz cx="6858000" cy="9144000"/>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ld Manthalu" initials="GM"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978F"/>
    <a:srgbClr val="339E35"/>
    <a:srgbClr val="1AA25A"/>
    <a:srgbClr val="F78135"/>
    <a:srgbClr val="FFFFB3"/>
    <a:srgbClr val="F684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0" autoAdjust="0"/>
    <p:restoredTop sz="83565" autoAdjust="0"/>
  </p:normalViewPr>
  <p:slideViewPr>
    <p:cSldViewPr snapToGrid="0">
      <p:cViewPr varScale="1">
        <p:scale>
          <a:sx n="81" d="100"/>
          <a:sy n="81" d="100"/>
        </p:scale>
        <p:origin x="1040" y="184"/>
      </p:cViewPr>
      <p:guideLst>
        <p:guide orient="horz" pos="2160"/>
        <p:guide pos="3840"/>
      </p:guideLst>
    </p:cSldViewPr>
  </p:slideViewPr>
  <p:outlineViewPr>
    <p:cViewPr>
      <p:scale>
        <a:sx n="33" d="100"/>
        <a:sy n="33" d="100"/>
      </p:scale>
      <p:origin x="0" y="-3656"/>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52" d="100"/>
          <a:sy n="52" d="100"/>
        </p:scale>
        <p:origin x="28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ln>
          <a:solidFill>
            <a:schemeClr val="tx1"/>
          </a:solidFill>
        </a:ln>
      </dgm:spPr>
      <dgm:t>
        <a:bodyPr/>
        <a:lstStyle/>
        <a:p>
          <a:r>
            <a:rPr lang="en-US" sz="1600" b="1" dirty="0"/>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ln>
          <a:solidFill>
            <a:schemeClr val="tx1"/>
          </a:solidFill>
        </a:ln>
      </dgm:spPr>
      <dgm:t>
        <a:bodyPr/>
        <a:lstStyle/>
        <a:p>
          <a:r>
            <a:rPr lang="en-US" sz="1600" b="1" dirty="0"/>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custLinFactNeighborX="-4800" custLinFactNeighborY="-44137">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custLinFactY="24217" custLinFactNeighborY="100000">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chemeClr val="accent6"/>
        </a:solidFill>
        <a:ln>
          <a:solidFill>
            <a:schemeClr val="tx1"/>
          </a:solidFill>
        </a:ln>
      </dgm:spPr>
      <dgm:t>
        <a:bodyPr/>
        <a:lstStyle/>
        <a:p>
          <a:r>
            <a:rPr lang="en-US" sz="1600" b="1" dirty="0">
              <a:solidFill>
                <a:schemeClr val="bg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solidFill>
          <a:srgbClr val="FFFF00"/>
        </a:solidFill>
        <a:ln>
          <a:solidFill>
            <a:schemeClr val="tx1"/>
          </a:solidFill>
        </a:ln>
      </dgm:spPr>
      <dgm:t>
        <a:bodyPr/>
        <a:lstStyle/>
        <a:p>
          <a:r>
            <a:rPr lang="en-US" sz="1600" b="1" dirty="0">
              <a:solidFill>
                <a:schemeClr val="tx1"/>
              </a:solidFill>
            </a:rPr>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custLinFactY="3349" custLinFactNeighborY="100000">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rgbClr val="FFFF00"/>
        </a:solidFill>
        <a:ln>
          <a:solidFill>
            <a:schemeClr val="tx1"/>
          </a:solidFill>
        </a:ln>
      </dgm:spPr>
      <dgm:t>
        <a:bodyPr/>
        <a:lstStyle/>
        <a:p>
          <a:r>
            <a:rPr lang="en-US" sz="1400" b="1" dirty="0">
              <a:solidFill>
                <a:schemeClr val="tx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ln>
          <a:solidFill>
            <a:schemeClr val="tx1"/>
          </a:solidFill>
        </a:ln>
      </dgm:spPr>
      <dgm:t>
        <a:bodyPr/>
        <a:lstStyle/>
        <a:p>
          <a:r>
            <a:rPr lang="en-US" sz="1600" b="1" dirty="0"/>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ln>
          <a:solidFill>
            <a:schemeClr val="tx1"/>
          </a:solidFill>
        </a:ln>
      </dgm:spPr>
      <dgm:t>
        <a:bodyPr/>
        <a:lstStyle/>
        <a:p>
          <a:r>
            <a:rPr lang="en-US" sz="1600" b="1" dirty="0"/>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custLinFactY="0" custLinFactNeighborX="-14489" custLinFactNeighborY="100000">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chemeClr val="accent6"/>
        </a:solidFill>
        <a:ln>
          <a:solidFill>
            <a:schemeClr val="tx1"/>
          </a:solidFill>
        </a:ln>
      </dgm:spPr>
      <dgm:t>
        <a:bodyPr/>
        <a:lstStyle/>
        <a:p>
          <a:r>
            <a:rPr lang="en-US" sz="1600" b="1" dirty="0">
              <a:solidFill>
                <a:schemeClr val="bg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solidFill>
          <a:srgbClr val="FFFF00"/>
        </a:solidFill>
        <a:ln>
          <a:solidFill>
            <a:schemeClr val="tx1"/>
          </a:solidFill>
        </a:ln>
      </dgm:spPr>
      <dgm:t>
        <a:bodyPr/>
        <a:lstStyle/>
        <a:p>
          <a:r>
            <a:rPr lang="en-US" sz="1600" b="1" dirty="0">
              <a:solidFill>
                <a:schemeClr val="tx1"/>
              </a:solidFill>
            </a:rPr>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rgbClr val="FFFF00"/>
        </a:solidFill>
        <a:ln>
          <a:solidFill>
            <a:schemeClr val="tx1"/>
          </a:solidFill>
        </a:ln>
      </dgm:spPr>
      <dgm:t>
        <a:bodyPr/>
        <a:lstStyle/>
        <a:p>
          <a:r>
            <a:rPr lang="en-US" sz="1600" b="1" dirty="0">
              <a:solidFill>
                <a:schemeClr val="tx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chemeClr val="accent1">
            <a:lumMod val="50000"/>
          </a:schemeClr>
        </a:solidFill>
        <a:ln>
          <a:solidFill>
            <a:schemeClr val="tx1"/>
          </a:solidFill>
        </a:ln>
      </dgm:spPr>
      <dgm:t>
        <a:bodyPr/>
        <a:lstStyle/>
        <a:p>
          <a:r>
            <a:rPr lang="en-US" sz="1600" b="1" dirty="0">
              <a:solidFill>
                <a:schemeClr val="bg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rgbClr val="FFFF00"/>
        </a:solidFill>
        <a:ln>
          <a:solidFill>
            <a:schemeClr val="tx1"/>
          </a:solidFill>
        </a:ln>
      </dgm:spPr>
      <dgm:t>
        <a:bodyPr/>
        <a:lstStyle/>
        <a:p>
          <a:r>
            <a:rPr lang="en-US" sz="1600" b="1" dirty="0">
              <a:solidFill>
                <a:schemeClr val="tx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chemeClr val="accent1">
            <a:lumMod val="50000"/>
          </a:schemeClr>
        </a:solidFill>
        <a:ln>
          <a:solidFill>
            <a:schemeClr val="tx1"/>
          </a:solidFill>
        </a:ln>
      </dgm:spPr>
      <dgm:t>
        <a:bodyPr/>
        <a:lstStyle/>
        <a:p>
          <a:r>
            <a:rPr lang="en-US" sz="1600" b="1" dirty="0">
              <a:solidFill>
                <a:schemeClr val="bg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rgbClr val="FFFF00"/>
        </a:solidFill>
        <a:ln>
          <a:solidFill>
            <a:schemeClr val="tx1"/>
          </a:solidFill>
        </a:ln>
      </dgm:spPr>
      <dgm:t>
        <a:bodyPr/>
        <a:lstStyle/>
        <a:p>
          <a:r>
            <a:rPr lang="en-US" sz="1600" b="1" dirty="0">
              <a:solidFill>
                <a:schemeClr val="tx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chemeClr val="accent1">
            <a:lumMod val="50000"/>
          </a:schemeClr>
        </a:solidFill>
        <a:ln>
          <a:solidFill>
            <a:schemeClr val="tx1"/>
          </a:solidFill>
        </a:ln>
      </dgm:spPr>
      <dgm:t>
        <a:bodyPr/>
        <a:lstStyle/>
        <a:p>
          <a:r>
            <a:rPr lang="en-US" sz="1600" b="1" dirty="0">
              <a:solidFill>
                <a:schemeClr val="bg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rgbClr val="FFFF00"/>
        </a:solidFill>
        <a:ln>
          <a:solidFill>
            <a:schemeClr val="tx1"/>
          </a:solidFill>
        </a:ln>
      </dgm:spPr>
      <dgm:t>
        <a:bodyPr/>
        <a:lstStyle/>
        <a:p>
          <a:r>
            <a:rPr lang="en-US" sz="1600" b="1" dirty="0">
              <a:solidFill>
                <a:schemeClr val="tx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chemeClr val="accent1">
            <a:lumMod val="50000"/>
          </a:schemeClr>
        </a:solidFill>
        <a:ln>
          <a:solidFill>
            <a:schemeClr val="tx1"/>
          </a:solidFill>
        </a:ln>
      </dgm:spPr>
      <dgm:t>
        <a:bodyPr/>
        <a:lstStyle/>
        <a:p>
          <a:r>
            <a:rPr lang="en-US" sz="1600" b="1" dirty="0">
              <a:solidFill>
                <a:schemeClr val="bg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1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DFEC86-5788-AE46-8227-236F13B6F60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321DE28-56AF-164F-A79D-2D867D9F056E}">
      <dgm:prSet phldrT="[Text]"/>
      <dgm:spPr>
        <a:ln>
          <a:solidFill>
            <a:schemeClr val="tx1"/>
          </a:solidFill>
        </a:ln>
      </dgm:spPr>
      <dgm:t>
        <a:bodyPr/>
        <a:lstStyle/>
        <a:p>
          <a:r>
            <a:rPr lang="en-US" dirty="0"/>
            <a:t>Ministry of Health and Population (MOHP)</a:t>
          </a:r>
        </a:p>
      </dgm:t>
    </dgm:pt>
    <dgm:pt modelId="{C2997949-C180-8247-8D93-8F15C6581D9E}" type="parTrans" cxnId="{A89AFBC7-7BCA-594D-88DA-C0AF096D4958}">
      <dgm:prSet/>
      <dgm:spPr/>
      <dgm:t>
        <a:bodyPr/>
        <a:lstStyle/>
        <a:p>
          <a:endParaRPr lang="en-US"/>
        </a:p>
      </dgm:t>
    </dgm:pt>
    <dgm:pt modelId="{B08489FD-008D-5F4F-8637-B81AEBA586BA}" type="sibTrans" cxnId="{A89AFBC7-7BCA-594D-88DA-C0AF096D4958}">
      <dgm:prSet/>
      <dgm:spPr/>
      <dgm:t>
        <a:bodyPr/>
        <a:lstStyle/>
        <a:p>
          <a:endParaRPr lang="en-US"/>
        </a:p>
      </dgm:t>
    </dgm:pt>
    <dgm:pt modelId="{2C2797C5-D558-CD45-A473-7472C5B589CF}">
      <dgm:prSet/>
      <dgm:spPr>
        <a:ln>
          <a:solidFill>
            <a:schemeClr val="tx1"/>
          </a:solidFill>
        </a:ln>
      </dgm:spPr>
      <dgm:t>
        <a:bodyPr/>
        <a:lstStyle/>
        <a:p>
          <a:r>
            <a:rPr lang="en-US" dirty="0"/>
            <a:t>Ministry of Local Government (MOLG)</a:t>
          </a:r>
        </a:p>
      </dgm:t>
    </dgm:pt>
    <dgm:pt modelId="{DFEBA8A0-8CA8-A04D-8FD3-CD2A69638A57}" type="parTrans" cxnId="{E3A5AF06-7DF3-4C40-AA67-8E68A8DCCE94}">
      <dgm:prSet/>
      <dgm:spPr/>
      <dgm:t>
        <a:bodyPr/>
        <a:lstStyle/>
        <a:p>
          <a:endParaRPr lang="en-US"/>
        </a:p>
      </dgm:t>
    </dgm:pt>
    <dgm:pt modelId="{9DD923E5-C15F-684F-9591-E0E2CB047DA7}" type="sibTrans" cxnId="{E3A5AF06-7DF3-4C40-AA67-8E68A8DCCE94}">
      <dgm:prSet/>
      <dgm:spPr/>
      <dgm:t>
        <a:bodyPr/>
        <a:lstStyle/>
        <a:p>
          <a:endParaRPr lang="en-US"/>
        </a:p>
      </dgm:t>
    </dgm:pt>
    <dgm:pt modelId="{1104AA4C-F31D-E347-94D4-EA31742FF7EF}">
      <dgm:prSet/>
      <dgm:spPr>
        <a:solidFill>
          <a:schemeClr val="tx2">
            <a:lumMod val="40000"/>
            <a:lumOff val="60000"/>
          </a:schemeClr>
        </a:solidFill>
        <a:ln>
          <a:solidFill>
            <a:schemeClr val="tx1"/>
          </a:solidFill>
        </a:ln>
      </dgm:spPr>
      <dgm:t>
        <a:bodyPr/>
        <a:lstStyle/>
        <a:p>
          <a:r>
            <a:rPr lang="en-US" dirty="0">
              <a:solidFill>
                <a:schemeClr val="tx1"/>
              </a:solidFill>
            </a:rPr>
            <a:t>29 District Health Offices (DHOs)</a:t>
          </a:r>
        </a:p>
      </dgm:t>
    </dgm:pt>
    <dgm:pt modelId="{68996BDC-C3BD-2A44-9504-9021A411430F}" type="parTrans" cxnId="{639E87C7-92C3-0F40-AB36-0B4367DC6E35}">
      <dgm:prSet/>
      <dgm:spPr/>
      <dgm:t>
        <a:bodyPr/>
        <a:lstStyle/>
        <a:p>
          <a:endParaRPr lang="en-US"/>
        </a:p>
      </dgm:t>
    </dgm:pt>
    <dgm:pt modelId="{5E1B56D2-B72F-0942-BD47-A40BCFB3652A}" type="sibTrans" cxnId="{639E87C7-92C3-0F40-AB36-0B4367DC6E35}">
      <dgm:prSet/>
      <dgm:spPr/>
      <dgm:t>
        <a:bodyPr/>
        <a:lstStyle/>
        <a:p>
          <a:endParaRPr lang="en-US"/>
        </a:p>
      </dgm:t>
    </dgm:pt>
    <dgm:pt modelId="{AF736D90-A985-024C-B45B-D833397F113F}">
      <dgm:prSet phldrT="[Text]"/>
      <dgm:spPr>
        <a:solidFill>
          <a:schemeClr val="tx2">
            <a:lumMod val="40000"/>
            <a:lumOff val="60000"/>
          </a:schemeClr>
        </a:solidFill>
        <a:ln>
          <a:solidFill>
            <a:schemeClr val="tx1"/>
          </a:solidFill>
        </a:ln>
      </dgm:spPr>
      <dgm:t>
        <a:bodyPr/>
        <a:lstStyle/>
        <a:p>
          <a:r>
            <a:rPr lang="en-US" dirty="0">
              <a:solidFill>
                <a:schemeClr val="tx1"/>
              </a:solidFill>
            </a:rPr>
            <a:t>5 Quality Management Offices (QMOs)</a:t>
          </a:r>
        </a:p>
      </dgm:t>
    </dgm:pt>
    <dgm:pt modelId="{C1DCF693-F3D6-5643-B14A-C9375F0BF0A1}" type="parTrans" cxnId="{1DC39A01-EC51-BB4D-BED0-756FB220D6E5}">
      <dgm:prSet/>
      <dgm:spPr/>
      <dgm:t>
        <a:bodyPr/>
        <a:lstStyle/>
        <a:p>
          <a:endParaRPr lang="en-US"/>
        </a:p>
      </dgm:t>
    </dgm:pt>
    <dgm:pt modelId="{E9A503ED-8D0A-8A47-92FD-1F54D7672A4A}" type="sibTrans" cxnId="{1DC39A01-EC51-BB4D-BED0-756FB220D6E5}">
      <dgm:prSet/>
      <dgm:spPr/>
      <dgm:t>
        <a:bodyPr/>
        <a:lstStyle/>
        <a:p>
          <a:endParaRPr lang="en-US"/>
        </a:p>
      </dgm:t>
    </dgm:pt>
    <dgm:pt modelId="{9C3E0956-7999-094D-81AF-5484C5606849}">
      <dgm:prSet/>
      <dgm:spPr>
        <a:solidFill>
          <a:schemeClr val="tx2">
            <a:lumMod val="40000"/>
            <a:lumOff val="60000"/>
          </a:schemeClr>
        </a:solidFill>
        <a:ln>
          <a:solidFill>
            <a:schemeClr val="tx1"/>
          </a:solidFill>
        </a:ln>
      </dgm:spPr>
      <dgm:t>
        <a:bodyPr/>
        <a:lstStyle/>
        <a:p>
          <a:r>
            <a:rPr lang="en-US" dirty="0">
              <a:solidFill>
                <a:schemeClr val="tx1"/>
              </a:solidFill>
            </a:rPr>
            <a:t>District Councils</a:t>
          </a:r>
        </a:p>
      </dgm:t>
    </dgm:pt>
    <dgm:pt modelId="{7C7C0A91-12BF-4340-8867-ACF45F03FDFF}" type="parTrans" cxnId="{ED627274-6589-D74F-9B41-80C88E9AB00C}">
      <dgm:prSet/>
      <dgm:spPr/>
      <dgm:t>
        <a:bodyPr/>
        <a:lstStyle/>
        <a:p>
          <a:endParaRPr lang="en-US"/>
        </a:p>
      </dgm:t>
    </dgm:pt>
    <dgm:pt modelId="{007C9925-01EB-084E-AA4D-591795FB53E8}" type="sibTrans" cxnId="{ED627274-6589-D74F-9B41-80C88E9AB00C}">
      <dgm:prSet/>
      <dgm:spPr/>
      <dgm:t>
        <a:bodyPr/>
        <a:lstStyle/>
        <a:p>
          <a:endParaRPr lang="en-US"/>
        </a:p>
      </dgm:t>
    </dgm:pt>
    <dgm:pt modelId="{7DD02A1A-3230-E64D-80F6-D4F1E3618E70}">
      <dgm:prSet phldrT="[Text]"/>
      <dgm:spPr>
        <a:solidFill>
          <a:schemeClr val="tx2"/>
        </a:solidFill>
        <a:ln>
          <a:solidFill>
            <a:schemeClr val="tx1"/>
          </a:solidFill>
        </a:ln>
      </dgm:spPr>
      <dgm:t>
        <a:bodyPr/>
        <a:lstStyle/>
        <a:p>
          <a:r>
            <a:rPr lang="en-US" dirty="0"/>
            <a:t>Treasury</a:t>
          </a:r>
        </a:p>
      </dgm:t>
    </dgm:pt>
    <dgm:pt modelId="{4B8EFD45-DB14-B94A-B5FF-C884C39F0F64}" type="parTrans" cxnId="{8E0E25B5-F90E-CF4A-BE3F-A3FF222FB7CF}">
      <dgm:prSet/>
      <dgm:spPr/>
      <dgm:t>
        <a:bodyPr/>
        <a:lstStyle/>
        <a:p>
          <a:endParaRPr lang="en-US"/>
        </a:p>
      </dgm:t>
    </dgm:pt>
    <dgm:pt modelId="{7985BB4F-8120-E449-A1D0-3CFFAB3FCC7B}" type="sibTrans" cxnId="{8E0E25B5-F90E-CF4A-BE3F-A3FF222FB7CF}">
      <dgm:prSet/>
      <dgm:spPr/>
      <dgm:t>
        <a:bodyPr/>
        <a:lstStyle/>
        <a:p>
          <a:endParaRPr lang="en-US"/>
        </a:p>
      </dgm:t>
    </dgm:pt>
    <dgm:pt modelId="{BEB2802F-05AD-924F-AE06-0BB95337E07E}" type="pres">
      <dgm:prSet presAssocID="{0DDFEC86-5788-AE46-8227-236F13B6F60A}" presName="hierChild1" presStyleCnt="0">
        <dgm:presLayoutVars>
          <dgm:orgChart val="1"/>
          <dgm:chPref val="1"/>
          <dgm:dir/>
          <dgm:animOne val="branch"/>
          <dgm:animLvl val="lvl"/>
          <dgm:resizeHandles/>
        </dgm:presLayoutVars>
      </dgm:prSet>
      <dgm:spPr/>
    </dgm:pt>
    <dgm:pt modelId="{0C651031-D5D5-CA4D-A8C5-67F3B30FC508}" type="pres">
      <dgm:prSet presAssocID="{7DD02A1A-3230-E64D-80F6-D4F1E3618E70}" presName="hierRoot1" presStyleCnt="0">
        <dgm:presLayoutVars>
          <dgm:hierBranch val="init"/>
        </dgm:presLayoutVars>
      </dgm:prSet>
      <dgm:spPr/>
    </dgm:pt>
    <dgm:pt modelId="{526A84E7-A140-0646-AFE5-573B3345C17F}" type="pres">
      <dgm:prSet presAssocID="{7DD02A1A-3230-E64D-80F6-D4F1E3618E70}" presName="rootComposite1" presStyleCnt="0"/>
      <dgm:spPr/>
    </dgm:pt>
    <dgm:pt modelId="{86D0F895-4365-AA49-BFCF-DBD55ADC071B}" type="pres">
      <dgm:prSet presAssocID="{7DD02A1A-3230-E64D-80F6-D4F1E3618E70}" presName="rootText1" presStyleLbl="node0" presStyleIdx="0" presStyleCnt="1">
        <dgm:presLayoutVars>
          <dgm:chPref val="3"/>
        </dgm:presLayoutVars>
      </dgm:prSet>
      <dgm:spPr/>
    </dgm:pt>
    <dgm:pt modelId="{ABD69880-F2A9-C247-8762-F19AC2428387}" type="pres">
      <dgm:prSet presAssocID="{7DD02A1A-3230-E64D-80F6-D4F1E3618E70}" presName="rootConnector1" presStyleLbl="node1" presStyleIdx="0" presStyleCnt="0"/>
      <dgm:spPr/>
    </dgm:pt>
    <dgm:pt modelId="{5FE6BAD2-6A4F-CD43-9067-ED856360173B}" type="pres">
      <dgm:prSet presAssocID="{7DD02A1A-3230-E64D-80F6-D4F1E3618E70}" presName="hierChild2" presStyleCnt="0"/>
      <dgm:spPr/>
    </dgm:pt>
    <dgm:pt modelId="{B662321C-5588-1848-ADC5-65A5D1871DA1}" type="pres">
      <dgm:prSet presAssocID="{C2997949-C180-8247-8D93-8F15C6581D9E}" presName="Name37" presStyleLbl="parChTrans1D2" presStyleIdx="0" presStyleCnt="2"/>
      <dgm:spPr/>
    </dgm:pt>
    <dgm:pt modelId="{3C0AA1A3-B0D9-CE49-84AF-42F8AB501FF3}" type="pres">
      <dgm:prSet presAssocID="{7321DE28-56AF-164F-A79D-2D867D9F056E}" presName="hierRoot2" presStyleCnt="0">
        <dgm:presLayoutVars>
          <dgm:hierBranch val="init"/>
        </dgm:presLayoutVars>
      </dgm:prSet>
      <dgm:spPr/>
    </dgm:pt>
    <dgm:pt modelId="{B8E639ED-6587-FC4F-8829-2E992A1080BD}" type="pres">
      <dgm:prSet presAssocID="{7321DE28-56AF-164F-A79D-2D867D9F056E}" presName="rootComposite" presStyleCnt="0"/>
      <dgm:spPr/>
    </dgm:pt>
    <dgm:pt modelId="{AD49C620-2FB7-0645-BDCF-4F0C10EFA960}" type="pres">
      <dgm:prSet presAssocID="{7321DE28-56AF-164F-A79D-2D867D9F056E}" presName="rootText" presStyleLbl="node2" presStyleIdx="0" presStyleCnt="2">
        <dgm:presLayoutVars>
          <dgm:chPref val="3"/>
        </dgm:presLayoutVars>
      </dgm:prSet>
      <dgm:spPr/>
    </dgm:pt>
    <dgm:pt modelId="{6DF0EA3C-B0DE-5B41-A37D-EF6E6A3CF02E}" type="pres">
      <dgm:prSet presAssocID="{7321DE28-56AF-164F-A79D-2D867D9F056E}" presName="rootConnector" presStyleLbl="node2" presStyleIdx="0" presStyleCnt="2"/>
      <dgm:spPr/>
    </dgm:pt>
    <dgm:pt modelId="{5AD9A7CE-574B-5C49-9CBF-3087CE97B813}" type="pres">
      <dgm:prSet presAssocID="{7321DE28-56AF-164F-A79D-2D867D9F056E}" presName="hierChild4" presStyleCnt="0"/>
      <dgm:spPr/>
    </dgm:pt>
    <dgm:pt modelId="{C2F74BE1-A5A0-B74A-82CE-30D2F3EEEF1D}" type="pres">
      <dgm:prSet presAssocID="{C1DCF693-F3D6-5643-B14A-C9375F0BF0A1}" presName="Name37" presStyleLbl="parChTrans1D3" presStyleIdx="0" presStyleCnt="2"/>
      <dgm:spPr/>
    </dgm:pt>
    <dgm:pt modelId="{2055F6A2-5F7C-5B47-9109-D1ADFACE8068}" type="pres">
      <dgm:prSet presAssocID="{AF736D90-A985-024C-B45B-D833397F113F}" presName="hierRoot2" presStyleCnt="0">
        <dgm:presLayoutVars>
          <dgm:hierBranch val="init"/>
        </dgm:presLayoutVars>
      </dgm:prSet>
      <dgm:spPr/>
    </dgm:pt>
    <dgm:pt modelId="{1D04965D-F47A-AA49-A7DF-A8798B130A50}" type="pres">
      <dgm:prSet presAssocID="{AF736D90-A985-024C-B45B-D833397F113F}" presName="rootComposite" presStyleCnt="0"/>
      <dgm:spPr/>
    </dgm:pt>
    <dgm:pt modelId="{40C40E45-9174-9F47-B8B6-EC56DF2C02C6}" type="pres">
      <dgm:prSet presAssocID="{AF736D90-A985-024C-B45B-D833397F113F}" presName="rootText" presStyleLbl="node3" presStyleIdx="0" presStyleCnt="2">
        <dgm:presLayoutVars>
          <dgm:chPref val="3"/>
        </dgm:presLayoutVars>
      </dgm:prSet>
      <dgm:spPr/>
    </dgm:pt>
    <dgm:pt modelId="{0E8B61A5-17A0-7143-81E5-BAC34533D559}" type="pres">
      <dgm:prSet presAssocID="{AF736D90-A985-024C-B45B-D833397F113F}" presName="rootConnector" presStyleLbl="node3" presStyleIdx="0" presStyleCnt="2"/>
      <dgm:spPr/>
    </dgm:pt>
    <dgm:pt modelId="{2B199738-F9F8-3A42-BF98-941BB4531E06}" type="pres">
      <dgm:prSet presAssocID="{AF736D90-A985-024C-B45B-D833397F113F}" presName="hierChild4" presStyleCnt="0"/>
      <dgm:spPr/>
    </dgm:pt>
    <dgm:pt modelId="{0167B68B-F50E-2D47-8DD8-FF693DE3B525}" type="pres">
      <dgm:prSet presAssocID="{AF736D90-A985-024C-B45B-D833397F113F}" presName="hierChild5" presStyleCnt="0"/>
      <dgm:spPr/>
    </dgm:pt>
    <dgm:pt modelId="{EDBEEC12-CE6A-8848-B18C-E30A81D94F3A}" type="pres">
      <dgm:prSet presAssocID="{7321DE28-56AF-164F-A79D-2D867D9F056E}" presName="hierChild5" presStyleCnt="0"/>
      <dgm:spPr/>
    </dgm:pt>
    <dgm:pt modelId="{6FB25A49-1FBC-544E-91DA-C2D5EB994772}" type="pres">
      <dgm:prSet presAssocID="{DFEBA8A0-8CA8-A04D-8FD3-CD2A69638A57}" presName="Name37" presStyleLbl="parChTrans1D2" presStyleIdx="1" presStyleCnt="2"/>
      <dgm:spPr/>
    </dgm:pt>
    <dgm:pt modelId="{ECFD718C-95F9-5E45-97DC-A08FE8C76244}" type="pres">
      <dgm:prSet presAssocID="{2C2797C5-D558-CD45-A473-7472C5B589CF}" presName="hierRoot2" presStyleCnt="0">
        <dgm:presLayoutVars>
          <dgm:hierBranch val="init"/>
        </dgm:presLayoutVars>
      </dgm:prSet>
      <dgm:spPr/>
    </dgm:pt>
    <dgm:pt modelId="{422B32CF-D82A-2F46-ACB6-86519A1C5A40}" type="pres">
      <dgm:prSet presAssocID="{2C2797C5-D558-CD45-A473-7472C5B589CF}" presName="rootComposite" presStyleCnt="0"/>
      <dgm:spPr/>
    </dgm:pt>
    <dgm:pt modelId="{F308C610-60CA-C146-A3E5-0DCAA3A382A8}" type="pres">
      <dgm:prSet presAssocID="{2C2797C5-D558-CD45-A473-7472C5B589CF}" presName="rootText" presStyleLbl="node2" presStyleIdx="1" presStyleCnt="2">
        <dgm:presLayoutVars>
          <dgm:chPref val="3"/>
        </dgm:presLayoutVars>
      </dgm:prSet>
      <dgm:spPr/>
    </dgm:pt>
    <dgm:pt modelId="{FB8D78E3-6DE6-7348-B41E-540F411451F7}" type="pres">
      <dgm:prSet presAssocID="{2C2797C5-D558-CD45-A473-7472C5B589CF}" presName="rootConnector" presStyleLbl="node2" presStyleIdx="1" presStyleCnt="2"/>
      <dgm:spPr/>
    </dgm:pt>
    <dgm:pt modelId="{CE3E153C-39CD-C74F-9324-6CD4AFC22B69}" type="pres">
      <dgm:prSet presAssocID="{2C2797C5-D558-CD45-A473-7472C5B589CF}" presName="hierChild4" presStyleCnt="0"/>
      <dgm:spPr/>
    </dgm:pt>
    <dgm:pt modelId="{35B265E4-7E50-D840-AD4B-CFAC28020546}" type="pres">
      <dgm:prSet presAssocID="{7C7C0A91-12BF-4340-8867-ACF45F03FDFF}" presName="Name37" presStyleLbl="parChTrans1D3" presStyleIdx="1" presStyleCnt="2"/>
      <dgm:spPr/>
    </dgm:pt>
    <dgm:pt modelId="{6E8B9057-E46D-C649-9274-0DF2EC03D7FE}" type="pres">
      <dgm:prSet presAssocID="{9C3E0956-7999-094D-81AF-5484C5606849}" presName="hierRoot2" presStyleCnt="0">
        <dgm:presLayoutVars>
          <dgm:hierBranch val="init"/>
        </dgm:presLayoutVars>
      </dgm:prSet>
      <dgm:spPr/>
    </dgm:pt>
    <dgm:pt modelId="{180584DF-8C70-F241-89FC-F3DD6470E98A}" type="pres">
      <dgm:prSet presAssocID="{9C3E0956-7999-094D-81AF-5484C5606849}" presName="rootComposite" presStyleCnt="0"/>
      <dgm:spPr/>
    </dgm:pt>
    <dgm:pt modelId="{050A20DA-0873-8D42-90E3-A17DD2CE0CAB}" type="pres">
      <dgm:prSet presAssocID="{9C3E0956-7999-094D-81AF-5484C5606849}" presName="rootText" presStyleLbl="node3" presStyleIdx="1" presStyleCnt="2">
        <dgm:presLayoutVars>
          <dgm:chPref val="3"/>
        </dgm:presLayoutVars>
      </dgm:prSet>
      <dgm:spPr/>
    </dgm:pt>
    <dgm:pt modelId="{901598A2-952F-9146-B43E-8E832A96771E}" type="pres">
      <dgm:prSet presAssocID="{9C3E0956-7999-094D-81AF-5484C5606849}" presName="rootConnector" presStyleLbl="node3" presStyleIdx="1" presStyleCnt="2"/>
      <dgm:spPr/>
    </dgm:pt>
    <dgm:pt modelId="{F58FF236-7660-2144-B38A-4F3ACDE03432}" type="pres">
      <dgm:prSet presAssocID="{9C3E0956-7999-094D-81AF-5484C5606849}" presName="hierChild4" presStyleCnt="0"/>
      <dgm:spPr/>
    </dgm:pt>
    <dgm:pt modelId="{9B67C6A2-4D87-9443-899D-92D36D42F5B8}" type="pres">
      <dgm:prSet presAssocID="{68996BDC-C3BD-2A44-9504-9021A411430F}" presName="Name37" presStyleLbl="parChTrans1D4" presStyleIdx="0" presStyleCnt="1"/>
      <dgm:spPr/>
    </dgm:pt>
    <dgm:pt modelId="{BB624A79-6EE5-4B46-A818-6FB5D33B6457}" type="pres">
      <dgm:prSet presAssocID="{1104AA4C-F31D-E347-94D4-EA31742FF7EF}" presName="hierRoot2" presStyleCnt="0">
        <dgm:presLayoutVars>
          <dgm:hierBranch val="init"/>
        </dgm:presLayoutVars>
      </dgm:prSet>
      <dgm:spPr/>
    </dgm:pt>
    <dgm:pt modelId="{B3A5BFCF-386A-7E47-AE7F-8CB83123E55E}" type="pres">
      <dgm:prSet presAssocID="{1104AA4C-F31D-E347-94D4-EA31742FF7EF}" presName="rootComposite" presStyleCnt="0"/>
      <dgm:spPr/>
    </dgm:pt>
    <dgm:pt modelId="{F24E31FD-F752-7F40-BB78-FEBE16A50479}" type="pres">
      <dgm:prSet presAssocID="{1104AA4C-F31D-E347-94D4-EA31742FF7EF}" presName="rootText" presStyleLbl="node4" presStyleIdx="0" presStyleCnt="1">
        <dgm:presLayoutVars>
          <dgm:chPref val="3"/>
        </dgm:presLayoutVars>
      </dgm:prSet>
      <dgm:spPr/>
    </dgm:pt>
    <dgm:pt modelId="{A30ACCD6-8DB1-7744-A0F3-89C1340CB6F4}" type="pres">
      <dgm:prSet presAssocID="{1104AA4C-F31D-E347-94D4-EA31742FF7EF}" presName="rootConnector" presStyleLbl="node4" presStyleIdx="0" presStyleCnt="1"/>
      <dgm:spPr/>
    </dgm:pt>
    <dgm:pt modelId="{805F9794-0E46-E940-AA75-A72BF5F9380E}" type="pres">
      <dgm:prSet presAssocID="{1104AA4C-F31D-E347-94D4-EA31742FF7EF}" presName="hierChild4" presStyleCnt="0"/>
      <dgm:spPr/>
    </dgm:pt>
    <dgm:pt modelId="{3F0D6C06-5251-C946-9C2E-8D7EF6B11B6A}" type="pres">
      <dgm:prSet presAssocID="{1104AA4C-F31D-E347-94D4-EA31742FF7EF}" presName="hierChild5" presStyleCnt="0"/>
      <dgm:spPr/>
    </dgm:pt>
    <dgm:pt modelId="{194F457D-229F-3E40-8B17-556D13C34179}" type="pres">
      <dgm:prSet presAssocID="{9C3E0956-7999-094D-81AF-5484C5606849}" presName="hierChild5" presStyleCnt="0"/>
      <dgm:spPr/>
    </dgm:pt>
    <dgm:pt modelId="{D26A678A-17DC-414E-ACCE-E4AD8D4C77B7}" type="pres">
      <dgm:prSet presAssocID="{2C2797C5-D558-CD45-A473-7472C5B589CF}" presName="hierChild5" presStyleCnt="0"/>
      <dgm:spPr/>
    </dgm:pt>
    <dgm:pt modelId="{C5FAEDD9-3645-3642-84EC-049DD7BCDA6F}" type="pres">
      <dgm:prSet presAssocID="{7DD02A1A-3230-E64D-80F6-D4F1E3618E70}" presName="hierChild3" presStyleCnt="0"/>
      <dgm:spPr/>
    </dgm:pt>
  </dgm:ptLst>
  <dgm:cxnLst>
    <dgm:cxn modelId="{1DC39A01-EC51-BB4D-BED0-756FB220D6E5}" srcId="{7321DE28-56AF-164F-A79D-2D867D9F056E}" destId="{AF736D90-A985-024C-B45B-D833397F113F}" srcOrd="0" destOrd="0" parTransId="{C1DCF693-F3D6-5643-B14A-C9375F0BF0A1}" sibTransId="{E9A503ED-8D0A-8A47-92FD-1F54D7672A4A}"/>
    <dgm:cxn modelId="{E3A5AF06-7DF3-4C40-AA67-8E68A8DCCE94}" srcId="{7DD02A1A-3230-E64D-80F6-D4F1E3618E70}" destId="{2C2797C5-D558-CD45-A473-7472C5B589CF}" srcOrd="1" destOrd="0" parTransId="{DFEBA8A0-8CA8-A04D-8FD3-CD2A69638A57}" sibTransId="{9DD923E5-C15F-684F-9591-E0E2CB047DA7}"/>
    <dgm:cxn modelId="{CC27AB12-85A8-DE46-8A16-E9C40E2C3D41}" type="presOf" srcId="{AF736D90-A985-024C-B45B-D833397F113F}" destId="{40C40E45-9174-9F47-B8B6-EC56DF2C02C6}" srcOrd="0" destOrd="0" presId="urn:microsoft.com/office/officeart/2005/8/layout/orgChart1"/>
    <dgm:cxn modelId="{3339BC1C-B6EA-7046-931D-0A7F5B48C64A}" type="presOf" srcId="{7321DE28-56AF-164F-A79D-2D867D9F056E}" destId="{AD49C620-2FB7-0645-BDCF-4F0C10EFA960}" srcOrd="0" destOrd="0" presId="urn:microsoft.com/office/officeart/2005/8/layout/orgChart1"/>
    <dgm:cxn modelId="{D3225A37-8408-F448-8050-C2E3AE01EB19}" type="presOf" srcId="{7DD02A1A-3230-E64D-80F6-D4F1E3618E70}" destId="{86D0F895-4365-AA49-BFCF-DBD55ADC071B}" srcOrd="0" destOrd="0" presId="urn:microsoft.com/office/officeart/2005/8/layout/orgChart1"/>
    <dgm:cxn modelId="{49294B57-1D0B-0446-AE1B-6187913859F1}" type="presOf" srcId="{DFEBA8A0-8CA8-A04D-8FD3-CD2A69638A57}" destId="{6FB25A49-1FBC-544E-91DA-C2D5EB994772}" srcOrd="0" destOrd="0" presId="urn:microsoft.com/office/officeart/2005/8/layout/orgChart1"/>
    <dgm:cxn modelId="{FF5F5668-8677-5D44-ACB5-94B291AF6456}" type="presOf" srcId="{C2997949-C180-8247-8D93-8F15C6581D9E}" destId="{B662321C-5588-1848-ADC5-65A5D1871DA1}" srcOrd="0" destOrd="0" presId="urn:microsoft.com/office/officeart/2005/8/layout/orgChart1"/>
    <dgm:cxn modelId="{A3114A6B-BEC6-5046-B20C-FFC9CB001ACE}" type="presOf" srcId="{2C2797C5-D558-CD45-A473-7472C5B589CF}" destId="{FB8D78E3-6DE6-7348-B41E-540F411451F7}" srcOrd="1" destOrd="0" presId="urn:microsoft.com/office/officeart/2005/8/layout/orgChart1"/>
    <dgm:cxn modelId="{5DAE2A6D-81C1-5940-ACE9-E914E7B4A8D7}" type="presOf" srcId="{C1DCF693-F3D6-5643-B14A-C9375F0BF0A1}" destId="{C2F74BE1-A5A0-B74A-82CE-30D2F3EEEF1D}" srcOrd="0" destOrd="0" presId="urn:microsoft.com/office/officeart/2005/8/layout/orgChart1"/>
    <dgm:cxn modelId="{57BE7C72-72B8-174D-B2B3-2774292840DE}" type="presOf" srcId="{7DD02A1A-3230-E64D-80F6-D4F1E3618E70}" destId="{ABD69880-F2A9-C247-8762-F19AC2428387}" srcOrd="1" destOrd="0" presId="urn:microsoft.com/office/officeart/2005/8/layout/orgChart1"/>
    <dgm:cxn modelId="{ED627274-6589-D74F-9B41-80C88E9AB00C}" srcId="{2C2797C5-D558-CD45-A473-7472C5B589CF}" destId="{9C3E0956-7999-094D-81AF-5484C5606849}" srcOrd="0" destOrd="0" parTransId="{7C7C0A91-12BF-4340-8867-ACF45F03FDFF}" sibTransId="{007C9925-01EB-084E-AA4D-591795FB53E8}"/>
    <dgm:cxn modelId="{D018F884-FFD3-274E-AA61-ACA1D91706A6}" type="presOf" srcId="{7321DE28-56AF-164F-A79D-2D867D9F056E}" destId="{6DF0EA3C-B0DE-5B41-A37D-EF6E6A3CF02E}" srcOrd="1" destOrd="0" presId="urn:microsoft.com/office/officeart/2005/8/layout/orgChart1"/>
    <dgm:cxn modelId="{3F1B3F8B-E9C0-3D44-B195-23AE10AE9645}" type="presOf" srcId="{0DDFEC86-5788-AE46-8227-236F13B6F60A}" destId="{BEB2802F-05AD-924F-AE06-0BB95337E07E}" srcOrd="0" destOrd="0" presId="urn:microsoft.com/office/officeart/2005/8/layout/orgChart1"/>
    <dgm:cxn modelId="{9E133F9A-9CC3-FD42-901E-55BC9CD6D575}" type="presOf" srcId="{AF736D90-A985-024C-B45B-D833397F113F}" destId="{0E8B61A5-17A0-7143-81E5-BAC34533D559}" srcOrd="1" destOrd="0" presId="urn:microsoft.com/office/officeart/2005/8/layout/orgChart1"/>
    <dgm:cxn modelId="{2F5C139C-E3CB-4242-9D11-521F5896B2BE}" type="presOf" srcId="{1104AA4C-F31D-E347-94D4-EA31742FF7EF}" destId="{A30ACCD6-8DB1-7744-A0F3-89C1340CB6F4}" srcOrd="1" destOrd="0" presId="urn:microsoft.com/office/officeart/2005/8/layout/orgChart1"/>
    <dgm:cxn modelId="{BD807FA4-07DD-114B-A376-8EF0BA7E1901}" type="presOf" srcId="{68996BDC-C3BD-2A44-9504-9021A411430F}" destId="{9B67C6A2-4D87-9443-899D-92D36D42F5B8}" srcOrd="0" destOrd="0" presId="urn:microsoft.com/office/officeart/2005/8/layout/orgChart1"/>
    <dgm:cxn modelId="{8E6E0BAD-8B9B-8E47-BB45-997D5577F4D0}" type="presOf" srcId="{7C7C0A91-12BF-4340-8867-ACF45F03FDFF}" destId="{35B265E4-7E50-D840-AD4B-CFAC28020546}" srcOrd="0" destOrd="0" presId="urn:microsoft.com/office/officeart/2005/8/layout/orgChart1"/>
    <dgm:cxn modelId="{8E0E25B5-F90E-CF4A-BE3F-A3FF222FB7CF}" srcId="{0DDFEC86-5788-AE46-8227-236F13B6F60A}" destId="{7DD02A1A-3230-E64D-80F6-D4F1E3618E70}" srcOrd="0" destOrd="0" parTransId="{4B8EFD45-DB14-B94A-B5FF-C884C39F0F64}" sibTransId="{7985BB4F-8120-E449-A1D0-3CFFAB3FCC7B}"/>
    <dgm:cxn modelId="{F3811BC1-64A2-B34D-9335-CFD742F4346B}" type="presOf" srcId="{9C3E0956-7999-094D-81AF-5484C5606849}" destId="{901598A2-952F-9146-B43E-8E832A96771E}" srcOrd="1" destOrd="0" presId="urn:microsoft.com/office/officeart/2005/8/layout/orgChart1"/>
    <dgm:cxn modelId="{37D2CEC1-55B4-AB43-9000-0FE92E3D1D05}" type="presOf" srcId="{9C3E0956-7999-094D-81AF-5484C5606849}" destId="{050A20DA-0873-8D42-90E3-A17DD2CE0CAB}" srcOrd="0" destOrd="0" presId="urn:microsoft.com/office/officeart/2005/8/layout/orgChart1"/>
    <dgm:cxn modelId="{639E87C7-92C3-0F40-AB36-0B4367DC6E35}" srcId="{9C3E0956-7999-094D-81AF-5484C5606849}" destId="{1104AA4C-F31D-E347-94D4-EA31742FF7EF}" srcOrd="0" destOrd="0" parTransId="{68996BDC-C3BD-2A44-9504-9021A411430F}" sibTransId="{5E1B56D2-B72F-0942-BD47-A40BCFB3652A}"/>
    <dgm:cxn modelId="{A89AFBC7-7BCA-594D-88DA-C0AF096D4958}" srcId="{7DD02A1A-3230-E64D-80F6-D4F1E3618E70}" destId="{7321DE28-56AF-164F-A79D-2D867D9F056E}" srcOrd="0" destOrd="0" parTransId="{C2997949-C180-8247-8D93-8F15C6581D9E}" sibTransId="{B08489FD-008D-5F4F-8637-B81AEBA586BA}"/>
    <dgm:cxn modelId="{DFA029EC-6327-4D4E-B3A6-2E960751054D}" type="presOf" srcId="{1104AA4C-F31D-E347-94D4-EA31742FF7EF}" destId="{F24E31FD-F752-7F40-BB78-FEBE16A50479}" srcOrd="0" destOrd="0" presId="urn:microsoft.com/office/officeart/2005/8/layout/orgChart1"/>
    <dgm:cxn modelId="{595A1AF8-EB59-DF43-9950-FEEC8DE1DF45}" type="presOf" srcId="{2C2797C5-D558-CD45-A473-7472C5B589CF}" destId="{F308C610-60CA-C146-A3E5-0DCAA3A382A8}" srcOrd="0" destOrd="0" presId="urn:microsoft.com/office/officeart/2005/8/layout/orgChart1"/>
    <dgm:cxn modelId="{5683BDD9-112A-BB49-AECC-4B971A557679}" type="presParOf" srcId="{BEB2802F-05AD-924F-AE06-0BB95337E07E}" destId="{0C651031-D5D5-CA4D-A8C5-67F3B30FC508}" srcOrd="0" destOrd="0" presId="urn:microsoft.com/office/officeart/2005/8/layout/orgChart1"/>
    <dgm:cxn modelId="{57691A3C-35BA-2C49-A02D-D26B8375711F}" type="presParOf" srcId="{0C651031-D5D5-CA4D-A8C5-67F3B30FC508}" destId="{526A84E7-A140-0646-AFE5-573B3345C17F}" srcOrd="0" destOrd="0" presId="urn:microsoft.com/office/officeart/2005/8/layout/orgChart1"/>
    <dgm:cxn modelId="{271E3675-D3C9-354C-9C88-8A38F4121C13}" type="presParOf" srcId="{526A84E7-A140-0646-AFE5-573B3345C17F}" destId="{86D0F895-4365-AA49-BFCF-DBD55ADC071B}" srcOrd="0" destOrd="0" presId="urn:microsoft.com/office/officeart/2005/8/layout/orgChart1"/>
    <dgm:cxn modelId="{512D4D39-CA22-A84A-BB8A-6096DBB431F6}" type="presParOf" srcId="{526A84E7-A140-0646-AFE5-573B3345C17F}" destId="{ABD69880-F2A9-C247-8762-F19AC2428387}" srcOrd="1" destOrd="0" presId="urn:microsoft.com/office/officeart/2005/8/layout/orgChart1"/>
    <dgm:cxn modelId="{26C8157E-1D8F-B447-9ABE-1722EEAE03B7}" type="presParOf" srcId="{0C651031-D5D5-CA4D-A8C5-67F3B30FC508}" destId="{5FE6BAD2-6A4F-CD43-9067-ED856360173B}" srcOrd="1" destOrd="0" presId="urn:microsoft.com/office/officeart/2005/8/layout/orgChart1"/>
    <dgm:cxn modelId="{4A924CA0-5E37-404C-98D4-4DB24AC52262}" type="presParOf" srcId="{5FE6BAD2-6A4F-CD43-9067-ED856360173B}" destId="{B662321C-5588-1848-ADC5-65A5D1871DA1}" srcOrd="0" destOrd="0" presId="urn:microsoft.com/office/officeart/2005/8/layout/orgChart1"/>
    <dgm:cxn modelId="{4B50C045-E620-2D4B-B08F-8ECBC17A4CB8}" type="presParOf" srcId="{5FE6BAD2-6A4F-CD43-9067-ED856360173B}" destId="{3C0AA1A3-B0D9-CE49-84AF-42F8AB501FF3}" srcOrd="1" destOrd="0" presId="urn:microsoft.com/office/officeart/2005/8/layout/orgChart1"/>
    <dgm:cxn modelId="{0B439596-3794-1D4C-8641-87844B94664B}" type="presParOf" srcId="{3C0AA1A3-B0D9-CE49-84AF-42F8AB501FF3}" destId="{B8E639ED-6587-FC4F-8829-2E992A1080BD}" srcOrd="0" destOrd="0" presId="urn:microsoft.com/office/officeart/2005/8/layout/orgChart1"/>
    <dgm:cxn modelId="{1C1921DD-207B-164C-8D27-B22A18488A60}" type="presParOf" srcId="{B8E639ED-6587-FC4F-8829-2E992A1080BD}" destId="{AD49C620-2FB7-0645-BDCF-4F0C10EFA960}" srcOrd="0" destOrd="0" presId="urn:microsoft.com/office/officeart/2005/8/layout/orgChart1"/>
    <dgm:cxn modelId="{01CC2A92-9829-C443-8E72-E00E4322804D}" type="presParOf" srcId="{B8E639ED-6587-FC4F-8829-2E992A1080BD}" destId="{6DF0EA3C-B0DE-5B41-A37D-EF6E6A3CF02E}" srcOrd="1" destOrd="0" presId="urn:microsoft.com/office/officeart/2005/8/layout/orgChart1"/>
    <dgm:cxn modelId="{538692BF-9A6C-F349-86D9-106459DAC1D1}" type="presParOf" srcId="{3C0AA1A3-B0D9-CE49-84AF-42F8AB501FF3}" destId="{5AD9A7CE-574B-5C49-9CBF-3087CE97B813}" srcOrd="1" destOrd="0" presId="urn:microsoft.com/office/officeart/2005/8/layout/orgChart1"/>
    <dgm:cxn modelId="{87363193-2596-6B4F-9181-1C93F02E4933}" type="presParOf" srcId="{5AD9A7CE-574B-5C49-9CBF-3087CE97B813}" destId="{C2F74BE1-A5A0-B74A-82CE-30D2F3EEEF1D}" srcOrd="0" destOrd="0" presId="urn:microsoft.com/office/officeart/2005/8/layout/orgChart1"/>
    <dgm:cxn modelId="{B081D915-B544-8E46-A1BF-665D19B61881}" type="presParOf" srcId="{5AD9A7CE-574B-5C49-9CBF-3087CE97B813}" destId="{2055F6A2-5F7C-5B47-9109-D1ADFACE8068}" srcOrd="1" destOrd="0" presId="urn:microsoft.com/office/officeart/2005/8/layout/orgChart1"/>
    <dgm:cxn modelId="{5D68B64E-3764-854D-AD02-87BE527EE311}" type="presParOf" srcId="{2055F6A2-5F7C-5B47-9109-D1ADFACE8068}" destId="{1D04965D-F47A-AA49-A7DF-A8798B130A50}" srcOrd="0" destOrd="0" presId="urn:microsoft.com/office/officeart/2005/8/layout/orgChart1"/>
    <dgm:cxn modelId="{829F6BED-F61D-3546-8E65-9F88A29E893D}" type="presParOf" srcId="{1D04965D-F47A-AA49-A7DF-A8798B130A50}" destId="{40C40E45-9174-9F47-B8B6-EC56DF2C02C6}" srcOrd="0" destOrd="0" presId="urn:microsoft.com/office/officeart/2005/8/layout/orgChart1"/>
    <dgm:cxn modelId="{EA5E5670-2D22-E54E-93B6-8E5452F4B425}" type="presParOf" srcId="{1D04965D-F47A-AA49-A7DF-A8798B130A50}" destId="{0E8B61A5-17A0-7143-81E5-BAC34533D559}" srcOrd="1" destOrd="0" presId="urn:microsoft.com/office/officeart/2005/8/layout/orgChart1"/>
    <dgm:cxn modelId="{0214C266-2A02-924C-B207-88994FB67C92}" type="presParOf" srcId="{2055F6A2-5F7C-5B47-9109-D1ADFACE8068}" destId="{2B199738-F9F8-3A42-BF98-941BB4531E06}" srcOrd="1" destOrd="0" presId="urn:microsoft.com/office/officeart/2005/8/layout/orgChart1"/>
    <dgm:cxn modelId="{A7CF2DF9-1F14-8941-B639-26A365F5B974}" type="presParOf" srcId="{2055F6A2-5F7C-5B47-9109-D1ADFACE8068}" destId="{0167B68B-F50E-2D47-8DD8-FF693DE3B525}" srcOrd="2" destOrd="0" presId="urn:microsoft.com/office/officeart/2005/8/layout/orgChart1"/>
    <dgm:cxn modelId="{3265C09E-1271-3840-A4E1-3FA88D287A84}" type="presParOf" srcId="{3C0AA1A3-B0D9-CE49-84AF-42F8AB501FF3}" destId="{EDBEEC12-CE6A-8848-B18C-E30A81D94F3A}" srcOrd="2" destOrd="0" presId="urn:microsoft.com/office/officeart/2005/8/layout/orgChart1"/>
    <dgm:cxn modelId="{133C2491-5827-EB41-A8C9-BD7BC1A53581}" type="presParOf" srcId="{5FE6BAD2-6A4F-CD43-9067-ED856360173B}" destId="{6FB25A49-1FBC-544E-91DA-C2D5EB994772}" srcOrd="2" destOrd="0" presId="urn:microsoft.com/office/officeart/2005/8/layout/orgChart1"/>
    <dgm:cxn modelId="{FC827AD0-C90A-014E-9CE5-F74496688736}" type="presParOf" srcId="{5FE6BAD2-6A4F-CD43-9067-ED856360173B}" destId="{ECFD718C-95F9-5E45-97DC-A08FE8C76244}" srcOrd="3" destOrd="0" presId="urn:microsoft.com/office/officeart/2005/8/layout/orgChart1"/>
    <dgm:cxn modelId="{D9DEBB8B-B4BD-7646-9AB5-5885C34AFF13}" type="presParOf" srcId="{ECFD718C-95F9-5E45-97DC-A08FE8C76244}" destId="{422B32CF-D82A-2F46-ACB6-86519A1C5A40}" srcOrd="0" destOrd="0" presId="urn:microsoft.com/office/officeart/2005/8/layout/orgChart1"/>
    <dgm:cxn modelId="{CF6F2CD3-C95A-7944-A0FE-96979027D862}" type="presParOf" srcId="{422B32CF-D82A-2F46-ACB6-86519A1C5A40}" destId="{F308C610-60CA-C146-A3E5-0DCAA3A382A8}" srcOrd="0" destOrd="0" presId="urn:microsoft.com/office/officeart/2005/8/layout/orgChart1"/>
    <dgm:cxn modelId="{CD080A92-523A-EF45-84EB-DF45A58A2C33}" type="presParOf" srcId="{422B32CF-D82A-2F46-ACB6-86519A1C5A40}" destId="{FB8D78E3-6DE6-7348-B41E-540F411451F7}" srcOrd="1" destOrd="0" presId="urn:microsoft.com/office/officeart/2005/8/layout/orgChart1"/>
    <dgm:cxn modelId="{49232B31-70BC-4344-89DB-0DDAA81AA871}" type="presParOf" srcId="{ECFD718C-95F9-5E45-97DC-A08FE8C76244}" destId="{CE3E153C-39CD-C74F-9324-6CD4AFC22B69}" srcOrd="1" destOrd="0" presId="urn:microsoft.com/office/officeart/2005/8/layout/orgChart1"/>
    <dgm:cxn modelId="{C240194A-E255-6641-A675-4B61B3FF53AF}" type="presParOf" srcId="{CE3E153C-39CD-C74F-9324-6CD4AFC22B69}" destId="{35B265E4-7E50-D840-AD4B-CFAC28020546}" srcOrd="0" destOrd="0" presId="urn:microsoft.com/office/officeart/2005/8/layout/orgChart1"/>
    <dgm:cxn modelId="{E9EBCEFB-4E70-4149-AB94-8EE9C500D3B9}" type="presParOf" srcId="{CE3E153C-39CD-C74F-9324-6CD4AFC22B69}" destId="{6E8B9057-E46D-C649-9274-0DF2EC03D7FE}" srcOrd="1" destOrd="0" presId="urn:microsoft.com/office/officeart/2005/8/layout/orgChart1"/>
    <dgm:cxn modelId="{32B536D6-5110-A54A-B22F-46B6E4747013}" type="presParOf" srcId="{6E8B9057-E46D-C649-9274-0DF2EC03D7FE}" destId="{180584DF-8C70-F241-89FC-F3DD6470E98A}" srcOrd="0" destOrd="0" presId="urn:microsoft.com/office/officeart/2005/8/layout/orgChart1"/>
    <dgm:cxn modelId="{7AEAF023-C3EF-2641-9AD8-065B306FCEF7}" type="presParOf" srcId="{180584DF-8C70-F241-89FC-F3DD6470E98A}" destId="{050A20DA-0873-8D42-90E3-A17DD2CE0CAB}" srcOrd="0" destOrd="0" presId="urn:microsoft.com/office/officeart/2005/8/layout/orgChart1"/>
    <dgm:cxn modelId="{1A7599AD-8444-8246-9278-AC5D6D5B3984}" type="presParOf" srcId="{180584DF-8C70-F241-89FC-F3DD6470E98A}" destId="{901598A2-952F-9146-B43E-8E832A96771E}" srcOrd="1" destOrd="0" presId="urn:microsoft.com/office/officeart/2005/8/layout/orgChart1"/>
    <dgm:cxn modelId="{8EE1A3DE-EBF2-614F-8E50-DC73B3E4219C}" type="presParOf" srcId="{6E8B9057-E46D-C649-9274-0DF2EC03D7FE}" destId="{F58FF236-7660-2144-B38A-4F3ACDE03432}" srcOrd="1" destOrd="0" presId="urn:microsoft.com/office/officeart/2005/8/layout/orgChart1"/>
    <dgm:cxn modelId="{33C25BCF-779A-024D-86B9-10F989BA50D9}" type="presParOf" srcId="{F58FF236-7660-2144-B38A-4F3ACDE03432}" destId="{9B67C6A2-4D87-9443-899D-92D36D42F5B8}" srcOrd="0" destOrd="0" presId="urn:microsoft.com/office/officeart/2005/8/layout/orgChart1"/>
    <dgm:cxn modelId="{6E21A8E9-A4B1-B044-9D11-E3EA1E8AD576}" type="presParOf" srcId="{F58FF236-7660-2144-B38A-4F3ACDE03432}" destId="{BB624A79-6EE5-4B46-A818-6FB5D33B6457}" srcOrd="1" destOrd="0" presId="urn:microsoft.com/office/officeart/2005/8/layout/orgChart1"/>
    <dgm:cxn modelId="{5718BFC5-FEF0-1846-BA1E-BD4508266C1B}" type="presParOf" srcId="{BB624A79-6EE5-4B46-A818-6FB5D33B6457}" destId="{B3A5BFCF-386A-7E47-AE7F-8CB83123E55E}" srcOrd="0" destOrd="0" presId="urn:microsoft.com/office/officeart/2005/8/layout/orgChart1"/>
    <dgm:cxn modelId="{0EB962C2-8EF8-9140-AEE6-B98B45D798C2}" type="presParOf" srcId="{B3A5BFCF-386A-7E47-AE7F-8CB83123E55E}" destId="{F24E31FD-F752-7F40-BB78-FEBE16A50479}" srcOrd="0" destOrd="0" presId="urn:microsoft.com/office/officeart/2005/8/layout/orgChart1"/>
    <dgm:cxn modelId="{E6738EFC-954B-AF4B-8E14-FF98EF8E7F7F}" type="presParOf" srcId="{B3A5BFCF-386A-7E47-AE7F-8CB83123E55E}" destId="{A30ACCD6-8DB1-7744-A0F3-89C1340CB6F4}" srcOrd="1" destOrd="0" presId="urn:microsoft.com/office/officeart/2005/8/layout/orgChart1"/>
    <dgm:cxn modelId="{1B6F2640-C124-6A4E-826A-5453F84181D4}" type="presParOf" srcId="{BB624A79-6EE5-4B46-A818-6FB5D33B6457}" destId="{805F9794-0E46-E940-AA75-A72BF5F9380E}" srcOrd="1" destOrd="0" presId="urn:microsoft.com/office/officeart/2005/8/layout/orgChart1"/>
    <dgm:cxn modelId="{4331EFE6-4155-4747-B9B6-53F8430E2BD3}" type="presParOf" srcId="{BB624A79-6EE5-4B46-A818-6FB5D33B6457}" destId="{3F0D6C06-5251-C946-9C2E-8D7EF6B11B6A}" srcOrd="2" destOrd="0" presId="urn:microsoft.com/office/officeart/2005/8/layout/orgChart1"/>
    <dgm:cxn modelId="{7ACEFF8A-8001-4346-BABC-86648B9A7828}" type="presParOf" srcId="{6E8B9057-E46D-C649-9274-0DF2EC03D7FE}" destId="{194F457D-229F-3E40-8B17-556D13C34179}" srcOrd="2" destOrd="0" presId="urn:microsoft.com/office/officeart/2005/8/layout/orgChart1"/>
    <dgm:cxn modelId="{660FF9D9-38DE-D24F-B0DA-0AAC10F7E7F5}" type="presParOf" srcId="{ECFD718C-95F9-5E45-97DC-A08FE8C76244}" destId="{D26A678A-17DC-414E-ACCE-E4AD8D4C77B7}" srcOrd="2" destOrd="0" presId="urn:microsoft.com/office/officeart/2005/8/layout/orgChart1"/>
    <dgm:cxn modelId="{FB1A3F54-75E6-AF49-874B-9197242F0CFB}" type="presParOf" srcId="{0C651031-D5D5-CA4D-A8C5-67F3B30FC508}" destId="{C5FAEDD9-3645-3642-84EC-049DD7BCDA6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chemeClr val="accent6"/>
        </a:solidFill>
        <a:ln>
          <a:solidFill>
            <a:schemeClr val="tx1"/>
          </a:solidFill>
        </a:ln>
      </dgm:spPr>
      <dgm:t>
        <a:bodyPr/>
        <a:lstStyle/>
        <a:p>
          <a:r>
            <a:rPr lang="en-US" sz="1600" b="1" dirty="0">
              <a:solidFill>
                <a:schemeClr val="bg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solidFill>
          <a:srgbClr val="FFFF00"/>
        </a:solidFill>
        <a:ln>
          <a:solidFill>
            <a:schemeClr val="tx1"/>
          </a:solidFill>
        </a:ln>
      </dgm:spPr>
      <dgm:t>
        <a:bodyPr/>
        <a:lstStyle/>
        <a:p>
          <a:r>
            <a:rPr lang="en-US" sz="1600" b="1" dirty="0">
              <a:solidFill>
                <a:schemeClr val="tx1"/>
              </a:solidFill>
            </a:rPr>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custLinFactY="3349" custLinFactNeighborY="100000">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chemeClr val="accent6"/>
        </a:solidFill>
        <a:ln>
          <a:solidFill>
            <a:schemeClr val="tx1"/>
          </a:solidFill>
        </a:ln>
      </dgm:spPr>
      <dgm:t>
        <a:bodyPr/>
        <a:lstStyle/>
        <a:p>
          <a:r>
            <a:rPr lang="en-US" sz="1600" b="1" dirty="0">
              <a:solidFill>
                <a:schemeClr val="bg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solidFill>
          <a:srgbClr val="FFFF00"/>
        </a:solidFill>
        <a:ln>
          <a:solidFill>
            <a:schemeClr val="tx1"/>
          </a:solidFill>
        </a:ln>
      </dgm:spPr>
      <dgm:t>
        <a:bodyPr/>
        <a:lstStyle/>
        <a:p>
          <a:r>
            <a:rPr lang="en-US" sz="1600" b="1" dirty="0">
              <a:solidFill>
                <a:schemeClr val="tx1"/>
              </a:solidFill>
            </a:rPr>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custLinFactY="3349" custLinFactNeighborY="100000">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516FC46-67FC-5D4A-8836-4254F0DA3984}" type="doc">
      <dgm:prSet loTypeId="urn:microsoft.com/office/officeart/2005/8/layout/equation1" loCatId="" qsTypeId="urn:microsoft.com/office/officeart/2005/8/quickstyle/simple1" qsCatId="simple" csTypeId="urn:microsoft.com/office/officeart/2005/8/colors/accent6_2" csCatId="accent6" phldr="1"/>
      <dgm:spPr/>
    </dgm:pt>
    <dgm:pt modelId="{B5B02EAF-9700-4C45-97A9-97E363C9FE0D}">
      <dgm:prSet phldrT="[Text]"/>
      <dgm:spPr/>
      <dgm:t>
        <a:bodyPr/>
        <a:lstStyle/>
        <a:p>
          <a:r>
            <a:rPr lang="en-US" dirty="0"/>
            <a:t>Health Sector Budget Requirement for </a:t>
          </a:r>
          <a:r>
            <a:rPr lang="en-US" b="1" u="sng" dirty="0"/>
            <a:t>Blantyre DHO</a:t>
          </a:r>
        </a:p>
      </dgm:t>
    </dgm:pt>
    <dgm:pt modelId="{E04D6602-A22B-7C45-A605-6BCB73614F66}" type="parTrans" cxnId="{EB1E2A35-EC34-544A-B827-72AB83C085DE}">
      <dgm:prSet/>
      <dgm:spPr/>
      <dgm:t>
        <a:bodyPr/>
        <a:lstStyle/>
        <a:p>
          <a:endParaRPr lang="en-US"/>
        </a:p>
      </dgm:t>
    </dgm:pt>
    <dgm:pt modelId="{CC3F03BE-0C08-0E4F-9790-6702F9E8F207}" type="sibTrans" cxnId="{EB1E2A35-EC34-544A-B827-72AB83C085DE}">
      <dgm:prSet/>
      <dgm:spPr/>
      <dgm:t>
        <a:bodyPr/>
        <a:lstStyle/>
        <a:p>
          <a:endParaRPr lang="en-US"/>
        </a:p>
      </dgm:t>
    </dgm:pt>
    <dgm:pt modelId="{A188C505-F071-A84F-946B-B62614B4AB88}">
      <dgm:prSet phldrT="[Text]"/>
      <dgm:spPr/>
      <dgm:t>
        <a:bodyPr/>
        <a:lstStyle/>
        <a:p>
          <a:r>
            <a:rPr lang="en-US" dirty="0"/>
            <a:t>Health Sector Budget Requirement for </a:t>
          </a:r>
          <a:r>
            <a:rPr lang="en-US" b="1" u="sng" dirty="0"/>
            <a:t>Blantyre Rural </a:t>
          </a:r>
        </a:p>
      </dgm:t>
    </dgm:pt>
    <dgm:pt modelId="{AB0FE5BA-C1F6-CD4C-A25C-3F5024F87DCC}" type="parTrans" cxnId="{543CD392-77EC-884D-A554-98959B32EE97}">
      <dgm:prSet/>
      <dgm:spPr/>
      <dgm:t>
        <a:bodyPr/>
        <a:lstStyle/>
        <a:p>
          <a:endParaRPr lang="en-US"/>
        </a:p>
      </dgm:t>
    </dgm:pt>
    <dgm:pt modelId="{E5ACEDE3-F5AC-4C46-883C-2E21294A9250}" type="sibTrans" cxnId="{543CD392-77EC-884D-A554-98959B32EE97}">
      <dgm:prSet/>
      <dgm:spPr/>
      <dgm:t>
        <a:bodyPr/>
        <a:lstStyle/>
        <a:p>
          <a:endParaRPr lang="en-US"/>
        </a:p>
      </dgm:t>
    </dgm:pt>
    <dgm:pt modelId="{3D83DB07-EF5D-B042-BCEB-613B9E1A65ED}">
      <dgm:prSet phldrT="[Text]"/>
      <dgm:spPr/>
      <dgm:t>
        <a:bodyPr/>
        <a:lstStyle/>
        <a:p>
          <a:r>
            <a:rPr lang="en-US" dirty="0"/>
            <a:t>Health Sector Budget Requirement for </a:t>
          </a:r>
          <a:r>
            <a:rPr lang="en-US" b="1" u="sng" dirty="0"/>
            <a:t>Blantyre City </a:t>
          </a:r>
        </a:p>
      </dgm:t>
    </dgm:pt>
    <dgm:pt modelId="{B1FD08C3-9F18-B14F-8C26-223FAACB9598}" type="parTrans" cxnId="{D80E32B8-8C51-B649-8269-C4DEA0751EBD}">
      <dgm:prSet/>
      <dgm:spPr/>
      <dgm:t>
        <a:bodyPr/>
        <a:lstStyle/>
        <a:p>
          <a:endParaRPr lang="en-US"/>
        </a:p>
      </dgm:t>
    </dgm:pt>
    <dgm:pt modelId="{50A3D00E-5B20-A841-B834-66796605AB34}" type="sibTrans" cxnId="{D80E32B8-8C51-B649-8269-C4DEA0751EBD}">
      <dgm:prSet/>
      <dgm:spPr/>
      <dgm:t>
        <a:bodyPr/>
        <a:lstStyle/>
        <a:p>
          <a:endParaRPr lang="en-US"/>
        </a:p>
      </dgm:t>
    </dgm:pt>
    <dgm:pt modelId="{78382223-C8AD-514A-B457-ACA67B767121}" type="pres">
      <dgm:prSet presAssocID="{0516FC46-67FC-5D4A-8836-4254F0DA3984}" presName="linearFlow" presStyleCnt="0">
        <dgm:presLayoutVars>
          <dgm:dir/>
          <dgm:resizeHandles val="exact"/>
        </dgm:presLayoutVars>
      </dgm:prSet>
      <dgm:spPr/>
    </dgm:pt>
    <dgm:pt modelId="{621FD738-FA87-0C4C-BE57-959EDF4F9980}" type="pres">
      <dgm:prSet presAssocID="{B5B02EAF-9700-4C45-97A9-97E363C9FE0D}" presName="node" presStyleLbl="node1" presStyleIdx="0" presStyleCnt="3">
        <dgm:presLayoutVars>
          <dgm:bulletEnabled val="1"/>
        </dgm:presLayoutVars>
      </dgm:prSet>
      <dgm:spPr/>
    </dgm:pt>
    <dgm:pt modelId="{7F21D2E3-991F-8445-BA8C-1DF4A61B70A8}" type="pres">
      <dgm:prSet presAssocID="{CC3F03BE-0C08-0E4F-9790-6702F9E8F207}" presName="spacerL" presStyleCnt="0"/>
      <dgm:spPr/>
    </dgm:pt>
    <dgm:pt modelId="{41E3DD34-9795-5B4B-89AA-820081AF6534}" type="pres">
      <dgm:prSet presAssocID="{CC3F03BE-0C08-0E4F-9790-6702F9E8F207}" presName="sibTrans" presStyleLbl="sibTrans2D1" presStyleIdx="0" presStyleCnt="2" custLinFactX="254000" custLinFactNeighborX="300000" custLinFactNeighborY="-786"/>
      <dgm:spPr/>
    </dgm:pt>
    <dgm:pt modelId="{F0DE894F-08A6-C247-8B3D-B9BB711E0BCD}" type="pres">
      <dgm:prSet presAssocID="{CC3F03BE-0C08-0E4F-9790-6702F9E8F207}" presName="spacerR" presStyleCnt="0"/>
      <dgm:spPr/>
    </dgm:pt>
    <dgm:pt modelId="{9D6FC49C-2CAA-BA4B-9563-F519FB4DD128}" type="pres">
      <dgm:prSet presAssocID="{A188C505-F071-A84F-946B-B62614B4AB88}" presName="node" presStyleLbl="node1" presStyleIdx="1" presStyleCnt="3">
        <dgm:presLayoutVars>
          <dgm:bulletEnabled val="1"/>
        </dgm:presLayoutVars>
      </dgm:prSet>
      <dgm:spPr/>
    </dgm:pt>
    <dgm:pt modelId="{DC314C04-8FBC-E64E-B2F1-FF4C455C24B9}" type="pres">
      <dgm:prSet presAssocID="{E5ACEDE3-F5AC-4C46-883C-2E21294A9250}" presName="spacerL" presStyleCnt="0"/>
      <dgm:spPr/>
    </dgm:pt>
    <dgm:pt modelId="{E9546BF2-63BD-2E49-AABE-4573056D966E}" type="pres">
      <dgm:prSet presAssocID="{E5ACEDE3-F5AC-4C46-883C-2E21294A9250}" presName="sibTrans" presStyleLbl="sibTrans2D1" presStyleIdx="1" presStyleCnt="2" custLinFactX="-265567" custLinFactNeighborX="-300000" custLinFactNeighborY="-1086"/>
      <dgm:spPr/>
    </dgm:pt>
    <dgm:pt modelId="{F0F16F72-A5CD-664F-A3B0-6DBF125A4B09}" type="pres">
      <dgm:prSet presAssocID="{E5ACEDE3-F5AC-4C46-883C-2E21294A9250}" presName="spacerR" presStyleCnt="0"/>
      <dgm:spPr/>
    </dgm:pt>
    <dgm:pt modelId="{67F1D6F8-9092-C146-B0E7-B99FAC0015C3}" type="pres">
      <dgm:prSet presAssocID="{3D83DB07-EF5D-B042-BCEB-613B9E1A65ED}" presName="node" presStyleLbl="node1" presStyleIdx="2" presStyleCnt="3">
        <dgm:presLayoutVars>
          <dgm:bulletEnabled val="1"/>
        </dgm:presLayoutVars>
      </dgm:prSet>
      <dgm:spPr/>
    </dgm:pt>
  </dgm:ptLst>
  <dgm:cxnLst>
    <dgm:cxn modelId="{6FBF0402-4954-B846-A952-D4CA8BC20DA8}" type="presOf" srcId="{CC3F03BE-0C08-0E4F-9790-6702F9E8F207}" destId="{41E3DD34-9795-5B4B-89AA-820081AF6534}" srcOrd="0" destOrd="0" presId="urn:microsoft.com/office/officeart/2005/8/layout/equation1"/>
    <dgm:cxn modelId="{CED89533-CCE6-2849-97B7-3D665470B22F}" type="presOf" srcId="{3D83DB07-EF5D-B042-BCEB-613B9E1A65ED}" destId="{67F1D6F8-9092-C146-B0E7-B99FAC0015C3}" srcOrd="0" destOrd="0" presId="urn:microsoft.com/office/officeart/2005/8/layout/equation1"/>
    <dgm:cxn modelId="{EB1E2A35-EC34-544A-B827-72AB83C085DE}" srcId="{0516FC46-67FC-5D4A-8836-4254F0DA3984}" destId="{B5B02EAF-9700-4C45-97A9-97E363C9FE0D}" srcOrd="0" destOrd="0" parTransId="{E04D6602-A22B-7C45-A605-6BCB73614F66}" sibTransId="{CC3F03BE-0C08-0E4F-9790-6702F9E8F207}"/>
    <dgm:cxn modelId="{3C11FD3B-DEE3-EA41-8F53-F6F9202625CF}" type="presOf" srcId="{0516FC46-67FC-5D4A-8836-4254F0DA3984}" destId="{78382223-C8AD-514A-B457-ACA67B767121}" srcOrd="0" destOrd="0" presId="urn:microsoft.com/office/officeart/2005/8/layout/equation1"/>
    <dgm:cxn modelId="{543CD392-77EC-884D-A554-98959B32EE97}" srcId="{0516FC46-67FC-5D4A-8836-4254F0DA3984}" destId="{A188C505-F071-A84F-946B-B62614B4AB88}" srcOrd="1" destOrd="0" parTransId="{AB0FE5BA-C1F6-CD4C-A25C-3F5024F87DCC}" sibTransId="{E5ACEDE3-F5AC-4C46-883C-2E21294A9250}"/>
    <dgm:cxn modelId="{1F249B9E-3B65-6B49-AD0C-2DF8188C673F}" type="presOf" srcId="{E5ACEDE3-F5AC-4C46-883C-2E21294A9250}" destId="{E9546BF2-63BD-2E49-AABE-4573056D966E}" srcOrd="0" destOrd="0" presId="urn:microsoft.com/office/officeart/2005/8/layout/equation1"/>
    <dgm:cxn modelId="{649653B7-3A49-2640-8781-AAD0C6FEE93F}" type="presOf" srcId="{B5B02EAF-9700-4C45-97A9-97E363C9FE0D}" destId="{621FD738-FA87-0C4C-BE57-959EDF4F9980}" srcOrd="0" destOrd="0" presId="urn:microsoft.com/office/officeart/2005/8/layout/equation1"/>
    <dgm:cxn modelId="{D80E32B8-8C51-B649-8269-C4DEA0751EBD}" srcId="{0516FC46-67FC-5D4A-8836-4254F0DA3984}" destId="{3D83DB07-EF5D-B042-BCEB-613B9E1A65ED}" srcOrd="2" destOrd="0" parTransId="{B1FD08C3-9F18-B14F-8C26-223FAACB9598}" sibTransId="{50A3D00E-5B20-A841-B834-66796605AB34}"/>
    <dgm:cxn modelId="{27F9E8F3-3817-454A-83BC-E5F66FD525A9}" type="presOf" srcId="{A188C505-F071-A84F-946B-B62614B4AB88}" destId="{9D6FC49C-2CAA-BA4B-9563-F519FB4DD128}" srcOrd="0" destOrd="0" presId="urn:microsoft.com/office/officeart/2005/8/layout/equation1"/>
    <dgm:cxn modelId="{8B81B20F-09FB-424E-A8AC-8CB35ED3714D}" type="presParOf" srcId="{78382223-C8AD-514A-B457-ACA67B767121}" destId="{621FD738-FA87-0C4C-BE57-959EDF4F9980}" srcOrd="0" destOrd="0" presId="urn:microsoft.com/office/officeart/2005/8/layout/equation1"/>
    <dgm:cxn modelId="{CE18DD04-3DE1-4E4D-9618-4ABAB72CDCD6}" type="presParOf" srcId="{78382223-C8AD-514A-B457-ACA67B767121}" destId="{7F21D2E3-991F-8445-BA8C-1DF4A61B70A8}" srcOrd="1" destOrd="0" presId="urn:microsoft.com/office/officeart/2005/8/layout/equation1"/>
    <dgm:cxn modelId="{679EA6F8-8A31-974F-9D0B-EF56A7C03965}" type="presParOf" srcId="{78382223-C8AD-514A-B457-ACA67B767121}" destId="{41E3DD34-9795-5B4B-89AA-820081AF6534}" srcOrd="2" destOrd="0" presId="urn:microsoft.com/office/officeart/2005/8/layout/equation1"/>
    <dgm:cxn modelId="{7C9E05AC-BC49-AB43-BEFE-8EAD10E3FB91}" type="presParOf" srcId="{78382223-C8AD-514A-B457-ACA67B767121}" destId="{F0DE894F-08A6-C247-8B3D-B9BB711E0BCD}" srcOrd="3" destOrd="0" presId="urn:microsoft.com/office/officeart/2005/8/layout/equation1"/>
    <dgm:cxn modelId="{891B3AD7-DCD7-574C-AFDD-6997E6408DFD}" type="presParOf" srcId="{78382223-C8AD-514A-B457-ACA67B767121}" destId="{9D6FC49C-2CAA-BA4B-9563-F519FB4DD128}" srcOrd="4" destOrd="0" presId="urn:microsoft.com/office/officeart/2005/8/layout/equation1"/>
    <dgm:cxn modelId="{0E95318C-B5D8-4A4B-9FA0-91C3BD5C9AE4}" type="presParOf" srcId="{78382223-C8AD-514A-B457-ACA67B767121}" destId="{DC314C04-8FBC-E64E-B2F1-FF4C455C24B9}" srcOrd="5" destOrd="0" presId="urn:microsoft.com/office/officeart/2005/8/layout/equation1"/>
    <dgm:cxn modelId="{D5D2A849-F607-3F49-8F77-788D735CC0A4}" type="presParOf" srcId="{78382223-C8AD-514A-B457-ACA67B767121}" destId="{E9546BF2-63BD-2E49-AABE-4573056D966E}" srcOrd="6" destOrd="0" presId="urn:microsoft.com/office/officeart/2005/8/layout/equation1"/>
    <dgm:cxn modelId="{F901FC8B-ED33-CC48-9FD5-7F8BDB055744}" type="presParOf" srcId="{78382223-C8AD-514A-B457-ACA67B767121}" destId="{F0F16F72-A5CD-664F-A3B0-6DBF125A4B09}" srcOrd="7" destOrd="0" presId="urn:microsoft.com/office/officeart/2005/8/layout/equation1"/>
    <dgm:cxn modelId="{E068C206-F1F6-0E44-AE7D-6B5719B90772}" type="presParOf" srcId="{78382223-C8AD-514A-B457-ACA67B767121}" destId="{67F1D6F8-9092-C146-B0E7-B99FAC0015C3}"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1">
            <a:lumMod val="50000"/>
          </a:schemeClr>
        </a:solidFill>
        <a:ln>
          <a:solidFill>
            <a:schemeClr val="tx1"/>
          </a:solidFill>
        </a:ln>
      </dgm:spPr>
      <dgm:t>
        <a:bodyPr/>
        <a:lstStyle/>
        <a:p>
          <a:r>
            <a:rPr lang="en-US" sz="1600" b="1" dirty="0">
              <a:solidFill>
                <a:schemeClr val="bg1"/>
              </a:solidFill>
            </a:rPr>
            <a:t>1. Crude population</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1">
            <a:lumMod val="50000"/>
          </a:schemeClr>
        </a:solidFill>
        <a:ln>
          <a:solidFill>
            <a:schemeClr val="tx1"/>
          </a:solidFill>
        </a:ln>
      </dgm:spPr>
      <dgm:t>
        <a:bodyPr/>
        <a:lstStyle/>
        <a:p>
          <a:r>
            <a:rPr lang="en-US" sz="1600" b="1" dirty="0">
              <a:solidFill>
                <a:schemeClr val="bg1"/>
              </a:solidFill>
            </a:rPr>
            <a:t>2. Mortality Rates</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3. EHP Cost</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3" custLinFactNeighborX="-821" custLinFactNeighborY="-53527">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3">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3">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rgbClr val="FFFF00"/>
        </a:solidFill>
        <a:ln>
          <a:solidFill>
            <a:schemeClr val="tx1"/>
          </a:solidFill>
        </a:ln>
      </dgm:spPr>
      <dgm:t>
        <a:bodyPr/>
        <a:lstStyle/>
        <a:p>
          <a:r>
            <a:rPr lang="en-US" sz="1400" b="1" dirty="0">
              <a:solidFill>
                <a:schemeClr val="tx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ln>
          <a:solidFill>
            <a:schemeClr val="tx1"/>
          </a:solidFill>
        </a:ln>
      </dgm:spPr>
      <dgm:t>
        <a:bodyPr/>
        <a:lstStyle/>
        <a:p>
          <a:r>
            <a:rPr lang="en-US" sz="1600" b="1" dirty="0"/>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ln>
          <a:solidFill>
            <a:schemeClr val="tx1"/>
          </a:solidFill>
        </a:ln>
      </dgm:spPr>
      <dgm:t>
        <a:bodyPr/>
        <a:lstStyle/>
        <a:p>
          <a:r>
            <a:rPr lang="en-US" sz="1600" b="1" dirty="0"/>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custLinFactY="0" custLinFactNeighborX="-14489" custLinFactNeighborY="100000">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rgbClr val="FFFF00"/>
        </a:solidFill>
        <a:ln>
          <a:solidFill>
            <a:schemeClr val="tx1"/>
          </a:solidFill>
        </a:ln>
      </dgm:spPr>
      <dgm:t>
        <a:bodyPr/>
        <a:lstStyle/>
        <a:p>
          <a:r>
            <a:rPr lang="en-US" sz="1600" b="1" dirty="0">
              <a:solidFill>
                <a:schemeClr val="tx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ln>
          <a:solidFill>
            <a:schemeClr val="tx1"/>
          </a:solidFill>
        </a:ln>
      </dgm:spPr>
      <dgm:t>
        <a:bodyPr/>
        <a:lstStyle/>
        <a:p>
          <a:r>
            <a:rPr lang="en-US" sz="1600" b="1" dirty="0"/>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rgbClr val="FFFF00"/>
        </a:solidFill>
        <a:ln>
          <a:solidFill>
            <a:schemeClr val="tx1"/>
          </a:solidFill>
        </a:ln>
      </dgm:spPr>
      <dgm:t>
        <a:bodyPr/>
        <a:lstStyle/>
        <a:p>
          <a:r>
            <a:rPr lang="en-US" sz="1600" b="1" dirty="0">
              <a:solidFill>
                <a:schemeClr val="tx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ln>
          <a:solidFill>
            <a:schemeClr val="tx1"/>
          </a:solidFill>
        </a:ln>
      </dgm:spPr>
      <dgm:t>
        <a:bodyPr/>
        <a:lstStyle/>
        <a:p>
          <a:r>
            <a:rPr lang="en-US" sz="1600" b="1" dirty="0"/>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rgbClr val="FFFF00"/>
        </a:solidFill>
        <a:ln>
          <a:solidFill>
            <a:schemeClr val="tx1"/>
          </a:solidFill>
        </a:ln>
      </dgm:spPr>
      <dgm:t>
        <a:bodyPr/>
        <a:lstStyle/>
        <a:p>
          <a:r>
            <a:rPr lang="en-US" sz="1600" b="1" dirty="0">
              <a:solidFill>
                <a:schemeClr val="tx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ln>
          <a:solidFill>
            <a:schemeClr val="tx1"/>
          </a:solidFill>
        </a:ln>
      </dgm:spPr>
      <dgm:t>
        <a:bodyPr/>
        <a:lstStyle/>
        <a:p>
          <a:r>
            <a:rPr lang="en-US" sz="1600" b="1" dirty="0"/>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custLinFactY="1522" custLinFactNeighborY="100000">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rgbClr val="FFFF00"/>
        </a:solidFill>
        <a:ln>
          <a:solidFill>
            <a:schemeClr val="tx1"/>
          </a:solidFill>
        </a:ln>
      </dgm:spPr>
      <dgm:t>
        <a:bodyPr/>
        <a:lstStyle/>
        <a:p>
          <a:r>
            <a:rPr lang="en-US" sz="1600" b="1" dirty="0">
              <a:solidFill>
                <a:schemeClr val="tx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ln>
          <a:solidFill>
            <a:schemeClr val="tx1"/>
          </a:solidFill>
        </a:ln>
      </dgm:spPr>
      <dgm:t>
        <a:bodyPr/>
        <a:lstStyle/>
        <a:p>
          <a:r>
            <a:rPr lang="en-US" sz="1600" b="1" dirty="0"/>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custLinFactY="1522" custLinFactNeighborY="100000">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D162C1-8234-4C42-BEA8-BA8E131BC0F7}" type="doc">
      <dgm:prSet loTypeId="urn:microsoft.com/office/officeart/2005/8/layout/chevron1" loCatId="" qsTypeId="urn:microsoft.com/office/officeart/2005/8/quickstyle/simple1" qsCatId="simple" csTypeId="urn:microsoft.com/office/officeart/2005/8/colors/accent6_2" csCatId="accent6" phldr="1"/>
      <dgm:spPr/>
    </dgm:pt>
    <dgm:pt modelId="{82C1A271-02D2-8444-83D1-C2CFB89C1473}">
      <dgm:prSet phldrT="[Text]" custT="1"/>
      <dgm:spPr>
        <a:solidFill>
          <a:schemeClr val="accent6"/>
        </a:solidFill>
        <a:ln>
          <a:solidFill>
            <a:schemeClr val="tx1"/>
          </a:solidFill>
        </a:ln>
      </dgm:spPr>
      <dgm:t>
        <a:bodyPr/>
        <a:lstStyle/>
        <a:p>
          <a:r>
            <a:rPr lang="en-US" sz="1400" b="1" dirty="0">
              <a:solidFill>
                <a:schemeClr val="bg1"/>
              </a:solidFill>
            </a:rPr>
            <a:t>Which part of the budget? </a:t>
          </a:r>
        </a:p>
      </dgm:t>
    </dgm:pt>
    <dgm:pt modelId="{62B2E522-C1EB-5943-9D13-58F35FBE15EF}" type="parTrans" cxnId="{A786FEF1-60C1-F245-9AB5-86A85CD3E220}">
      <dgm:prSet/>
      <dgm:spPr/>
      <dgm:t>
        <a:bodyPr/>
        <a:lstStyle/>
        <a:p>
          <a:endParaRPr lang="en-US" sz="1400" b="1"/>
        </a:p>
      </dgm:t>
    </dgm:pt>
    <dgm:pt modelId="{5916F885-3197-554E-BE76-B9CA9C4F106E}" type="sibTrans" cxnId="{A786FEF1-60C1-F245-9AB5-86A85CD3E220}">
      <dgm:prSet/>
      <dgm:spPr/>
      <dgm:t>
        <a:bodyPr/>
        <a:lstStyle/>
        <a:p>
          <a:endParaRPr lang="en-US" sz="1400" b="1"/>
        </a:p>
      </dgm:t>
    </dgm:pt>
    <dgm:pt modelId="{AA5CABEA-2A2E-EF4E-94A8-609519152763}">
      <dgm:prSet phldrT="[Text]" custT="1"/>
      <dgm:spPr>
        <a:solidFill>
          <a:schemeClr val="accent6"/>
        </a:solidFill>
        <a:ln>
          <a:solidFill>
            <a:schemeClr val="tx1"/>
          </a:solidFill>
        </a:ln>
      </dgm:spPr>
      <dgm:t>
        <a:bodyPr/>
        <a:lstStyle/>
        <a:p>
          <a:r>
            <a:rPr lang="en-US" sz="1600" b="1" dirty="0">
              <a:solidFill>
                <a:schemeClr val="bg1"/>
              </a:solidFill>
            </a:rPr>
            <a:t>Why RAF?</a:t>
          </a:r>
        </a:p>
      </dgm:t>
    </dgm:pt>
    <dgm:pt modelId="{36FFA68D-D865-C441-B141-2B285359CC7F}" type="parTrans" cxnId="{5B7DCE11-66A8-5148-8F1F-260837F4F194}">
      <dgm:prSet/>
      <dgm:spPr/>
      <dgm:t>
        <a:bodyPr/>
        <a:lstStyle/>
        <a:p>
          <a:endParaRPr lang="en-US" sz="1400" b="1"/>
        </a:p>
      </dgm:t>
    </dgm:pt>
    <dgm:pt modelId="{E02AA001-C9C5-7047-967A-1DB2571B0A5A}" type="sibTrans" cxnId="{5B7DCE11-66A8-5148-8F1F-260837F4F194}">
      <dgm:prSet/>
      <dgm:spPr/>
      <dgm:t>
        <a:bodyPr/>
        <a:lstStyle/>
        <a:p>
          <a:endParaRPr lang="en-US" sz="1400" b="1"/>
        </a:p>
      </dgm:t>
    </dgm:pt>
    <dgm:pt modelId="{FC951192-68D6-6443-A36F-B396FE453FAA}">
      <dgm:prSet phldrT="[Text]" custT="1"/>
      <dgm:spPr>
        <a:solidFill>
          <a:srgbClr val="FFFF00"/>
        </a:solidFill>
        <a:ln>
          <a:solidFill>
            <a:schemeClr val="tx1"/>
          </a:solidFill>
        </a:ln>
      </dgm:spPr>
      <dgm:t>
        <a:bodyPr/>
        <a:lstStyle/>
        <a:p>
          <a:r>
            <a:rPr lang="en-US" sz="1600" b="1" dirty="0">
              <a:solidFill>
                <a:schemeClr val="tx1"/>
              </a:solidFill>
            </a:rPr>
            <a:t>What variables?</a:t>
          </a:r>
        </a:p>
      </dgm:t>
    </dgm:pt>
    <dgm:pt modelId="{D8FAFCCB-C90F-1041-83EC-55D6C45B7B0F}" type="parTrans" cxnId="{8021F087-2A87-FB48-B976-77FC96709DF9}">
      <dgm:prSet/>
      <dgm:spPr/>
      <dgm:t>
        <a:bodyPr/>
        <a:lstStyle/>
        <a:p>
          <a:endParaRPr lang="en-US" sz="1400" b="1"/>
        </a:p>
      </dgm:t>
    </dgm:pt>
    <dgm:pt modelId="{2151B4B5-0F9B-DC4C-A2F1-34329CE1DEBD}" type="sibTrans" cxnId="{8021F087-2A87-FB48-B976-77FC96709DF9}">
      <dgm:prSet/>
      <dgm:spPr/>
      <dgm:t>
        <a:bodyPr/>
        <a:lstStyle/>
        <a:p>
          <a:endParaRPr lang="en-US" sz="1400" b="1"/>
        </a:p>
      </dgm:t>
    </dgm:pt>
    <dgm:pt modelId="{2E21515A-9890-EC49-9C45-B3B83B008611}">
      <dgm:prSet phldrT="[Text]" custT="1"/>
      <dgm:spPr>
        <a:ln>
          <a:solidFill>
            <a:schemeClr val="tx1"/>
          </a:solidFill>
        </a:ln>
      </dgm:spPr>
      <dgm:t>
        <a:bodyPr/>
        <a:lstStyle/>
        <a:p>
          <a:r>
            <a:rPr lang="en-US" sz="1600" b="1" dirty="0"/>
            <a:t>Proposed Options</a:t>
          </a:r>
        </a:p>
      </dgm:t>
    </dgm:pt>
    <dgm:pt modelId="{A87963D6-3632-8744-AE4C-BDA196B9D0EF}" type="parTrans" cxnId="{DEAF3E16-EB38-654E-89E2-D2E51C8FB335}">
      <dgm:prSet/>
      <dgm:spPr/>
      <dgm:t>
        <a:bodyPr/>
        <a:lstStyle/>
        <a:p>
          <a:endParaRPr lang="en-US" sz="1400" b="1"/>
        </a:p>
      </dgm:t>
    </dgm:pt>
    <dgm:pt modelId="{506C970A-7A4A-CA49-9296-F7E048F0A2E4}" type="sibTrans" cxnId="{DEAF3E16-EB38-654E-89E2-D2E51C8FB335}">
      <dgm:prSet/>
      <dgm:spPr/>
      <dgm:t>
        <a:bodyPr/>
        <a:lstStyle/>
        <a:p>
          <a:endParaRPr lang="en-US" sz="1400" b="1"/>
        </a:p>
      </dgm:t>
    </dgm:pt>
    <dgm:pt modelId="{476E2A85-8AF2-814D-A8E0-736A567AC18F}" type="pres">
      <dgm:prSet presAssocID="{49D162C1-8234-4C42-BEA8-BA8E131BC0F7}" presName="Name0" presStyleCnt="0">
        <dgm:presLayoutVars>
          <dgm:dir/>
          <dgm:animLvl val="lvl"/>
          <dgm:resizeHandles val="exact"/>
        </dgm:presLayoutVars>
      </dgm:prSet>
      <dgm:spPr/>
    </dgm:pt>
    <dgm:pt modelId="{D70475D3-DD84-124A-8988-5F8DDA735923}" type="pres">
      <dgm:prSet presAssocID="{82C1A271-02D2-8444-83D1-C2CFB89C1473}" presName="parTxOnly" presStyleLbl="node1" presStyleIdx="0" presStyleCnt="4">
        <dgm:presLayoutVars>
          <dgm:chMax val="0"/>
          <dgm:chPref val="0"/>
          <dgm:bulletEnabled val="1"/>
        </dgm:presLayoutVars>
      </dgm:prSet>
      <dgm:spPr/>
    </dgm:pt>
    <dgm:pt modelId="{EA2502FF-FBB3-7C45-934C-094E45CF9AAA}" type="pres">
      <dgm:prSet presAssocID="{5916F885-3197-554E-BE76-B9CA9C4F106E}" presName="parTxOnlySpace" presStyleCnt="0"/>
      <dgm:spPr/>
    </dgm:pt>
    <dgm:pt modelId="{10A950D8-A82E-A343-9EF9-4717480B472A}" type="pres">
      <dgm:prSet presAssocID="{AA5CABEA-2A2E-EF4E-94A8-609519152763}" presName="parTxOnly" presStyleLbl="node1" presStyleIdx="1" presStyleCnt="4">
        <dgm:presLayoutVars>
          <dgm:chMax val="0"/>
          <dgm:chPref val="0"/>
          <dgm:bulletEnabled val="1"/>
        </dgm:presLayoutVars>
      </dgm:prSet>
      <dgm:spPr/>
    </dgm:pt>
    <dgm:pt modelId="{68D38D84-4F92-E140-B574-C3FBE083D16F}" type="pres">
      <dgm:prSet presAssocID="{E02AA001-C9C5-7047-967A-1DB2571B0A5A}" presName="parTxOnlySpace" presStyleCnt="0"/>
      <dgm:spPr/>
    </dgm:pt>
    <dgm:pt modelId="{4957316D-E388-514C-ACE6-8D188030048D}" type="pres">
      <dgm:prSet presAssocID="{FC951192-68D6-6443-A36F-B396FE453FAA}" presName="parTxOnly" presStyleLbl="node1" presStyleIdx="2" presStyleCnt="4">
        <dgm:presLayoutVars>
          <dgm:chMax val="0"/>
          <dgm:chPref val="0"/>
          <dgm:bulletEnabled val="1"/>
        </dgm:presLayoutVars>
      </dgm:prSet>
      <dgm:spPr/>
    </dgm:pt>
    <dgm:pt modelId="{08CE0270-B788-5547-B27E-360416E10AB9}" type="pres">
      <dgm:prSet presAssocID="{2151B4B5-0F9B-DC4C-A2F1-34329CE1DEBD}" presName="parTxOnlySpace" presStyleCnt="0"/>
      <dgm:spPr/>
    </dgm:pt>
    <dgm:pt modelId="{A4688907-BD52-B04C-91E4-CE29E8FCEF3B}" type="pres">
      <dgm:prSet presAssocID="{2E21515A-9890-EC49-9C45-B3B83B008611}" presName="parTxOnly" presStyleLbl="node1" presStyleIdx="3" presStyleCnt="4">
        <dgm:presLayoutVars>
          <dgm:chMax val="0"/>
          <dgm:chPref val="0"/>
          <dgm:bulletEnabled val="1"/>
        </dgm:presLayoutVars>
      </dgm:prSet>
      <dgm:spPr/>
    </dgm:pt>
  </dgm:ptLst>
  <dgm:cxnLst>
    <dgm:cxn modelId="{5B7DCE11-66A8-5148-8F1F-260837F4F194}" srcId="{49D162C1-8234-4C42-BEA8-BA8E131BC0F7}" destId="{AA5CABEA-2A2E-EF4E-94A8-609519152763}" srcOrd="1" destOrd="0" parTransId="{36FFA68D-D865-C441-B141-2B285359CC7F}" sibTransId="{E02AA001-C9C5-7047-967A-1DB2571B0A5A}"/>
    <dgm:cxn modelId="{DEAF3E16-EB38-654E-89E2-D2E51C8FB335}" srcId="{49D162C1-8234-4C42-BEA8-BA8E131BC0F7}" destId="{2E21515A-9890-EC49-9C45-B3B83B008611}" srcOrd="3" destOrd="0" parTransId="{A87963D6-3632-8744-AE4C-BDA196B9D0EF}" sibTransId="{506C970A-7A4A-CA49-9296-F7E048F0A2E4}"/>
    <dgm:cxn modelId="{DB3D3835-206C-7C45-9DC4-695C05B3C8A4}" type="presOf" srcId="{49D162C1-8234-4C42-BEA8-BA8E131BC0F7}" destId="{476E2A85-8AF2-814D-A8E0-736A567AC18F}" srcOrd="0" destOrd="0" presId="urn:microsoft.com/office/officeart/2005/8/layout/chevron1"/>
    <dgm:cxn modelId="{2471C44A-144F-A842-8551-888C785A6503}" type="presOf" srcId="{AA5CABEA-2A2E-EF4E-94A8-609519152763}" destId="{10A950D8-A82E-A343-9EF9-4717480B472A}" srcOrd="0" destOrd="0" presId="urn:microsoft.com/office/officeart/2005/8/layout/chevron1"/>
    <dgm:cxn modelId="{8021F087-2A87-FB48-B976-77FC96709DF9}" srcId="{49D162C1-8234-4C42-BEA8-BA8E131BC0F7}" destId="{FC951192-68D6-6443-A36F-B396FE453FAA}" srcOrd="2" destOrd="0" parTransId="{D8FAFCCB-C90F-1041-83EC-55D6C45B7B0F}" sibTransId="{2151B4B5-0F9B-DC4C-A2F1-34329CE1DEBD}"/>
    <dgm:cxn modelId="{4239AA9B-343F-4D42-8581-47777D99ADC4}" type="presOf" srcId="{2E21515A-9890-EC49-9C45-B3B83B008611}" destId="{A4688907-BD52-B04C-91E4-CE29E8FCEF3B}" srcOrd="0" destOrd="0" presId="urn:microsoft.com/office/officeart/2005/8/layout/chevron1"/>
    <dgm:cxn modelId="{C4BA72D0-1787-0944-91F6-D19AE5CC5891}" type="presOf" srcId="{FC951192-68D6-6443-A36F-B396FE453FAA}" destId="{4957316D-E388-514C-ACE6-8D188030048D}" srcOrd="0" destOrd="0" presId="urn:microsoft.com/office/officeart/2005/8/layout/chevron1"/>
    <dgm:cxn modelId="{ED8A0BE0-21F5-3143-B67A-C3809DC3C7B9}" type="presOf" srcId="{82C1A271-02D2-8444-83D1-C2CFB89C1473}" destId="{D70475D3-DD84-124A-8988-5F8DDA735923}" srcOrd="0" destOrd="0" presId="urn:microsoft.com/office/officeart/2005/8/layout/chevron1"/>
    <dgm:cxn modelId="{A786FEF1-60C1-F245-9AB5-86A85CD3E220}" srcId="{49D162C1-8234-4C42-BEA8-BA8E131BC0F7}" destId="{82C1A271-02D2-8444-83D1-C2CFB89C1473}" srcOrd="0" destOrd="0" parTransId="{62B2E522-C1EB-5943-9D13-58F35FBE15EF}" sibTransId="{5916F885-3197-554E-BE76-B9CA9C4F106E}"/>
    <dgm:cxn modelId="{76196778-9841-AF41-A859-83201E6EE16C}" type="presParOf" srcId="{476E2A85-8AF2-814D-A8E0-736A567AC18F}" destId="{D70475D3-DD84-124A-8988-5F8DDA735923}" srcOrd="0" destOrd="0" presId="urn:microsoft.com/office/officeart/2005/8/layout/chevron1"/>
    <dgm:cxn modelId="{69558370-FC4A-9846-A059-98462FBF7568}" type="presParOf" srcId="{476E2A85-8AF2-814D-A8E0-736A567AC18F}" destId="{EA2502FF-FBB3-7C45-934C-094E45CF9AAA}" srcOrd="1" destOrd="0" presId="urn:microsoft.com/office/officeart/2005/8/layout/chevron1"/>
    <dgm:cxn modelId="{0C9B3927-F4FA-374F-8C7E-1F79519260F3}" type="presParOf" srcId="{476E2A85-8AF2-814D-A8E0-736A567AC18F}" destId="{10A950D8-A82E-A343-9EF9-4717480B472A}" srcOrd="2" destOrd="0" presId="urn:microsoft.com/office/officeart/2005/8/layout/chevron1"/>
    <dgm:cxn modelId="{4CC1BD0B-E807-A74D-9F04-8EA33CEA4F4F}" type="presParOf" srcId="{476E2A85-8AF2-814D-A8E0-736A567AC18F}" destId="{68D38D84-4F92-E140-B574-C3FBE083D16F}" srcOrd="3" destOrd="0" presId="urn:microsoft.com/office/officeart/2005/8/layout/chevron1"/>
    <dgm:cxn modelId="{B20C1702-9187-AA42-A4D0-E35F2BDD9E4B}" type="presParOf" srcId="{476E2A85-8AF2-814D-A8E0-736A567AC18F}" destId="{4957316D-E388-514C-ACE6-8D188030048D}" srcOrd="4" destOrd="0" presId="urn:microsoft.com/office/officeart/2005/8/layout/chevron1"/>
    <dgm:cxn modelId="{5404ACCC-D4DC-594F-A2BF-BFA79F6AA70C}" type="presParOf" srcId="{476E2A85-8AF2-814D-A8E0-736A567AC18F}" destId="{08CE0270-B788-5547-B27E-360416E10AB9}" srcOrd="5" destOrd="0" presId="urn:microsoft.com/office/officeart/2005/8/layout/chevron1"/>
    <dgm:cxn modelId="{36FE3B19-0FC5-464A-B024-92102B8B2585}" type="presParOf" srcId="{476E2A85-8AF2-814D-A8E0-736A567AC18F}" destId="{A4688907-BD52-B04C-91E4-CE29E8FCEF3B}" srcOrd="6"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25730"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790045"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Proposed Options</a:t>
          </a:r>
        </a:p>
      </dsp:txBody>
      <dsp:txXfrm>
        <a:off x="7119233" y="0"/>
        <a:ext cx="2245628" cy="328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Which part of the budget? </a:t>
          </a:r>
        </a:p>
      </dsp:txBody>
      <dsp:txXfrm>
        <a:off x="164315" y="0"/>
        <a:ext cx="2245628" cy="328629"/>
      </dsp:txXfrm>
    </dsp:sp>
    <dsp:sp modelId="{10A950D8-A82E-A343-9EF9-4717480B472A}">
      <dsp:nvSpPr>
        <dsp:cNvPr id="0" name=""/>
        <dsp:cNvSpPr/>
      </dsp:nvSpPr>
      <dsp:spPr>
        <a:xfrm>
          <a:off x="2321254"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Proposed Options</a:t>
          </a:r>
        </a:p>
      </dsp:txBody>
      <dsp:txXfrm>
        <a:off x="7119233" y="0"/>
        <a:ext cx="2245628" cy="32862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3. EHP Cost</a:t>
          </a:r>
        </a:p>
      </dsp:txBody>
      <dsp:txXfrm>
        <a:off x="5881307" y="0"/>
        <a:ext cx="2846030" cy="32862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3. EHP Cost</a:t>
          </a:r>
        </a:p>
      </dsp:txBody>
      <dsp:txXfrm>
        <a:off x="5881307" y="0"/>
        <a:ext cx="2846030" cy="32862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3. EHP Cost</a:t>
          </a:r>
        </a:p>
      </dsp:txBody>
      <dsp:txXfrm>
        <a:off x="5881307" y="0"/>
        <a:ext cx="2846030" cy="3286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3. EHP Cost</a:t>
          </a:r>
        </a:p>
      </dsp:txBody>
      <dsp:txXfrm>
        <a:off x="5881307" y="0"/>
        <a:ext cx="2846030" cy="32862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3. EHP Cost</a:t>
          </a:r>
        </a:p>
      </dsp:txBody>
      <dsp:txXfrm>
        <a:off x="5881307" y="0"/>
        <a:ext cx="2846030" cy="32862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3. EHP Cost</a:t>
          </a:r>
        </a:p>
      </dsp:txBody>
      <dsp:txXfrm>
        <a:off x="5881307" y="0"/>
        <a:ext cx="2846030" cy="32862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3. EHP Cost</a:t>
          </a:r>
        </a:p>
      </dsp:txBody>
      <dsp:txXfrm>
        <a:off x="5881307" y="0"/>
        <a:ext cx="2846030" cy="32862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3. EHP Cost</a:t>
          </a:r>
        </a:p>
      </dsp:txBody>
      <dsp:txXfrm>
        <a:off x="5881307" y="0"/>
        <a:ext cx="2846030" cy="32862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3. EHP Cost</a:t>
          </a:r>
        </a:p>
      </dsp:txBody>
      <dsp:txXfrm>
        <a:off x="5881307" y="0"/>
        <a:ext cx="2846030" cy="328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7C6A2-4D87-9443-899D-92D36D42F5B8}">
      <dsp:nvSpPr>
        <dsp:cNvPr id="0" name=""/>
        <dsp:cNvSpPr/>
      </dsp:nvSpPr>
      <dsp:spPr>
        <a:xfrm>
          <a:off x="4467473" y="3303799"/>
          <a:ext cx="258054" cy="791365"/>
        </a:xfrm>
        <a:custGeom>
          <a:avLst/>
          <a:gdLst/>
          <a:ahLst/>
          <a:cxnLst/>
          <a:rect l="0" t="0" r="0" b="0"/>
          <a:pathLst>
            <a:path>
              <a:moveTo>
                <a:pt x="0" y="0"/>
              </a:moveTo>
              <a:lnTo>
                <a:pt x="0" y="791365"/>
              </a:lnTo>
              <a:lnTo>
                <a:pt x="258054" y="7913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B265E4-7E50-D840-AD4B-CFAC28020546}">
      <dsp:nvSpPr>
        <dsp:cNvPr id="0" name=""/>
        <dsp:cNvSpPr/>
      </dsp:nvSpPr>
      <dsp:spPr>
        <a:xfrm>
          <a:off x="5109897" y="2082343"/>
          <a:ext cx="91440" cy="361275"/>
        </a:xfrm>
        <a:custGeom>
          <a:avLst/>
          <a:gdLst/>
          <a:ahLst/>
          <a:cxnLst/>
          <a:rect l="0" t="0" r="0" b="0"/>
          <a:pathLst>
            <a:path>
              <a:moveTo>
                <a:pt x="45720" y="0"/>
              </a:moveTo>
              <a:lnTo>
                <a:pt x="45720" y="3612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B25A49-1FBC-544E-91DA-C2D5EB994772}">
      <dsp:nvSpPr>
        <dsp:cNvPr id="0" name=""/>
        <dsp:cNvSpPr/>
      </dsp:nvSpPr>
      <dsp:spPr>
        <a:xfrm>
          <a:off x="3899754" y="860888"/>
          <a:ext cx="1255862" cy="361275"/>
        </a:xfrm>
        <a:custGeom>
          <a:avLst/>
          <a:gdLst/>
          <a:ahLst/>
          <a:cxnLst/>
          <a:rect l="0" t="0" r="0" b="0"/>
          <a:pathLst>
            <a:path>
              <a:moveTo>
                <a:pt x="0" y="0"/>
              </a:moveTo>
              <a:lnTo>
                <a:pt x="0" y="180637"/>
              </a:lnTo>
              <a:lnTo>
                <a:pt x="1255862" y="180637"/>
              </a:lnTo>
              <a:lnTo>
                <a:pt x="1255862"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F74BE1-A5A0-B74A-82CE-30D2F3EEEF1D}">
      <dsp:nvSpPr>
        <dsp:cNvPr id="0" name=""/>
        <dsp:cNvSpPr/>
      </dsp:nvSpPr>
      <dsp:spPr>
        <a:xfrm>
          <a:off x="1955748" y="2082343"/>
          <a:ext cx="258054" cy="791365"/>
        </a:xfrm>
        <a:custGeom>
          <a:avLst/>
          <a:gdLst/>
          <a:ahLst/>
          <a:cxnLst/>
          <a:rect l="0" t="0" r="0" b="0"/>
          <a:pathLst>
            <a:path>
              <a:moveTo>
                <a:pt x="0" y="0"/>
              </a:moveTo>
              <a:lnTo>
                <a:pt x="0" y="791365"/>
              </a:lnTo>
              <a:lnTo>
                <a:pt x="258054" y="7913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62321C-5588-1848-ADC5-65A5D1871DA1}">
      <dsp:nvSpPr>
        <dsp:cNvPr id="0" name=""/>
        <dsp:cNvSpPr/>
      </dsp:nvSpPr>
      <dsp:spPr>
        <a:xfrm>
          <a:off x="2643892" y="860888"/>
          <a:ext cx="1255862" cy="361275"/>
        </a:xfrm>
        <a:custGeom>
          <a:avLst/>
          <a:gdLst/>
          <a:ahLst/>
          <a:cxnLst/>
          <a:rect l="0" t="0" r="0" b="0"/>
          <a:pathLst>
            <a:path>
              <a:moveTo>
                <a:pt x="1255862" y="0"/>
              </a:moveTo>
              <a:lnTo>
                <a:pt x="1255862" y="180637"/>
              </a:lnTo>
              <a:lnTo>
                <a:pt x="0" y="180637"/>
              </a:lnTo>
              <a:lnTo>
                <a:pt x="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D0F895-4365-AA49-BFCF-DBD55ADC071B}">
      <dsp:nvSpPr>
        <dsp:cNvPr id="0" name=""/>
        <dsp:cNvSpPr/>
      </dsp:nvSpPr>
      <dsp:spPr>
        <a:xfrm>
          <a:off x="3039574" y="707"/>
          <a:ext cx="1720360" cy="860180"/>
        </a:xfrm>
        <a:prstGeom prst="rect">
          <a:avLst/>
        </a:prstGeom>
        <a:solidFill>
          <a:schemeClr val="tx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Treasury</a:t>
          </a:r>
        </a:p>
      </dsp:txBody>
      <dsp:txXfrm>
        <a:off x="3039574" y="707"/>
        <a:ext cx="1720360" cy="860180"/>
      </dsp:txXfrm>
    </dsp:sp>
    <dsp:sp modelId="{AD49C620-2FB7-0645-BDCF-4F0C10EFA960}">
      <dsp:nvSpPr>
        <dsp:cNvPr id="0" name=""/>
        <dsp:cNvSpPr/>
      </dsp:nvSpPr>
      <dsp:spPr>
        <a:xfrm>
          <a:off x="1783712" y="1222163"/>
          <a:ext cx="1720360" cy="860180"/>
        </a:xfrm>
        <a:prstGeom prst="rect">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Ministry of Health and Population (MOHP)</a:t>
          </a:r>
        </a:p>
      </dsp:txBody>
      <dsp:txXfrm>
        <a:off x="1783712" y="1222163"/>
        <a:ext cx="1720360" cy="860180"/>
      </dsp:txXfrm>
    </dsp:sp>
    <dsp:sp modelId="{40C40E45-9174-9F47-B8B6-EC56DF2C02C6}">
      <dsp:nvSpPr>
        <dsp:cNvPr id="0" name=""/>
        <dsp:cNvSpPr/>
      </dsp:nvSpPr>
      <dsp:spPr>
        <a:xfrm>
          <a:off x="2213802" y="2443619"/>
          <a:ext cx="1720360" cy="860180"/>
        </a:xfrm>
        <a:prstGeom prst="rect">
          <a:avLst/>
        </a:prstGeom>
        <a:solidFill>
          <a:schemeClr val="tx2">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5 Quality Management Offices (QMOs)</a:t>
          </a:r>
        </a:p>
      </dsp:txBody>
      <dsp:txXfrm>
        <a:off x="2213802" y="2443619"/>
        <a:ext cx="1720360" cy="860180"/>
      </dsp:txXfrm>
    </dsp:sp>
    <dsp:sp modelId="{F308C610-60CA-C146-A3E5-0DCAA3A382A8}">
      <dsp:nvSpPr>
        <dsp:cNvPr id="0" name=""/>
        <dsp:cNvSpPr/>
      </dsp:nvSpPr>
      <dsp:spPr>
        <a:xfrm>
          <a:off x="4295437" y="1222163"/>
          <a:ext cx="1720360" cy="860180"/>
        </a:xfrm>
        <a:prstGeom prst="rect">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Ministry of Local Government (MOLG)</a:t>
          </a:r>
        </a:p>
      </dsp:txBody>
      <dsp:txXfrm>
        <a:off x="4295437" y="1222163"/>
        <a:ext cx="1720360" cy="860180"/>
      </dsp:txXfrm>
    </dsp:sp>
    <dsp:sp modelId="{050A20DA-0873-8D42-90E3-A17DD2CE0CAB}">
      <dsp:nvSpPr>
        <dsp:cNvPr id="0" name=""/>
        <dsp:cNvSpPr/>
      </dsp:nvSpPr>
      <dsp:spPr>
        <a:xfrm>
          <a:off x="4295437" y="2443619"/>
          <a:ext cx="1720360" cy="860180"/>
        </a:xfrm>
        <a:prstGeom prst="rect">
          <a:avLst/>
        </a:prstGeom>
        <a:solidFill>
          <a:schemeClr val="tx2">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District Councils</a:t>
          </a:r>
        </a:p>
      </dsp:txBody>
      <dsp:txXfrm>
        <a:off x="4295437" y="2443619"/>
        <a:ext cx="1720360" cy="860180"/>
      </dsp:txXfrm>
    </dsp:sp>
    <dsp:sp modelId="{F24E31FD-F752-7F40-BB78-FEBE16A50479}">
      <dsp:nvSpPr>
        <dsp:cNvPr id="0" name=""/>
        <dsp:cNvSpPr/>
      </dsp:nvSpPr>
      <dsp:spPr>
        <a:xfrm>
          <a:off x="4725527" y="3665074"/>
          <a:ext cx="1720360" cy="860180"/>
        </a:xfrm>
        <a:prstGeom prst="rect">
          <a:avLst/>
        </a:prstGeom>
        <a:solidFill>
          <a:schemeClr val="tx2">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29 District Health Offices (DHOs)</a:t>
          </a:r>
        </a:p>
      </dsp:txBody>
      <dsp:txXfrm>
        <a:off x="4725527" y="3665074"/>
        <a:ext cx="1720360" cy="86018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3. EHP Cost</a:t>
          </a:r>
        </a:p>
      </dsp:txBody>
      <dsp:txXfrm>
        <a:off x="5881307" y="0"/>
        <a:ext cx="2846030" cy="32862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3. EHP Cost</a:t>
          </a:r>
        </a:p>
      </dsp:txBody>
      <dsp:txXfrm>
        <a:off x="5881307" y="0"/>
        <a:ext cx="2846030" cy="32862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3. EHP Cost</a:t>
          </a:r>
        </a:p>
      </dsp:txBody>
      <dsp:txXfrm>
        <a:off x="5881307" y="0"/>
        <a:ext cx="2846030" cy="32862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Proposed Options</a:t>
          </a:r>
        </a:p>
      </dsp:txBody>
      <dsp:txXfrm>
        <a:off x="7119233" y="0"/>
        <a:ext cx="2245628" cy="32862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Proposed Options</a:t>
          </a:r>
        </a:p>
      </dsp:txBody>
      <dsp:txXfrm>
        <a:off x="7119233" y="0"/>
        <a:ext cx="2245628" cy="32862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FD738-FA87-0C4C-BE57-959EDF4F9980}">
      <dsp:nvSpPr>
        <dsp:cNvPr id="0" name=""/>
        <dsp:cNvSpPr/>
      </dsp:nvSpPr>
      <dsp:spPr>
        <a:xfrm>
          <a:off x="1366" y="1803466"/>
          <a:ext cx="1811734" cy="181173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Health Sector Budget Requirement for </a:t>
          </a:r>
          <a:r>
            <a:rPr lang="en-US" sz="1700" b="1" u="sng" kern="1200" dirty="0"/>
            <a:t>Blantyre DHO</a:t>
          </a:r>
        </a:p>
      </dsp:txBody>
      <dsp:txXfrm>
        <a:off x="266688" y="2068788"/>
        <a:ext cx="1281090" cy="1281090"/>
      </dsp:txXfrm>
    </dsp:sp>
    <dsp:sp modelId="{41E3DD34-9795-5B4B-89AA-820081AF6534}">
      <dsp:nvSpPr>
        <dsp:cNvPr id="0" name=""/>
        <dsp:cNvSpPr/>
      </dsp:nvSpPr>
      <dsp:spPr>
        <a:xfrm>
          <a:off x="5070599" y="2175671"/>
          <a:ext cx="1050805" cy="1050805"/>
        </a:xfrm>
        <a:prstGeom prst="mathPlus">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09883" y="2577499"/>
        <a:ext cx="772237" cy="247149"/>
      </dsp:txXfrm>
    </dsp:sp>
    <dsp:sp modelId="{9D6FC49C-2CAA-BA4B-9563-F519FB4DD128}">
      <dsp:nvSpPr>
        <dsp:cNvPr id="0" name=""/>
        <dsp:cNvSpPr/>
      </dsp:nvSpPr>
      <dsp:spPr>
        <a:xfrm>
          <a:off x="3158132" y="1803466"/>
          <a:ext cx="1811734" cy="181173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Health Sector Budget Requirement for </a:t>
          </a:r>
          <a:r>
            <a:rPr lang="en-US" sz="1700" b="1" u="sng" kern="1200" dirty="0"/>
            <a:t>Blantyre Rural </a:t>
          </a:r>
        </a:p>
      </dsp:txBody>
      <dsp:txXfrm>
        <a:off x="3423454" y="2068788"/>
        <a:ext cx="1281090" cy="1281090"/>
      </dsp:txXfrm>
    </dsp:sp>
    <dsp:sp modelId="{E9546BF2-63BD-2E49-AABE-4573056D966E}">
      <dsp:nvSpPr>
        <dsp:cNvPr id="0" name=""/>
        <dsp:cNvSpPr/>
      </dsp:nvSpPr>
      <dsp:spPr>
        <a:xfrm>
          <a:off x="1885047" y="2172518"/>
          <a:ext cx="1050805" cy="1050805"/>
        </a:xfrm>
        <a:prstGeom prst="mathEqual">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24331" y="2388984"/>
        <a:ext cx="772237" cy="617873"/>
      </dsp:txXfrm>
    </dsp:sp>
    <dsp:sp modelId="{67F1D6F8-9092-C146-B0E7-B99FAC0015C3}">
      <dsp:nvSpPr>
        <dsp:cNvPr id="0" name=""/>
        <dsp:cNvSpPr/>
      </dsp:nvSpPr>
      <dsp:spPr>
        <a:xfrm>
          <a:off x="6314898" y="1803466"/>
          <a:ext cx="1811734" cy="181173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Health Sector Budget Requirement for </a:t>
          </a:r>
          <a:r>
            <a:rPr lang="en-US" sz="1700" b="1" u="sng" kern="1200" dirty="0"/>
            <a:t>Blantyre City </a:t>
          </a:r>
        </a:p>
      </dsp:txBody>
      <dsp:txXfrm>
        <a:off x="6580220" y="2068788"/>
        <a:ext cx="1281090" cy="128109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 Crude population</a:t>
          </a:r>
        </a:p>
      </dsp:txBody>
      <dsp:txXfrm>
        <a:off x="164315" y="0"/>
        <a:ext cx="2846030" cy="328629"/>
      </dsp:txXfrm>
    </dsp:sp>
    <dsp:sp modelId="{10A950D8-A82E-A343-9EF9-4717480B472A}">
      <dsp:nvSpPr>
        <dsp:cNvPr id="0" name=""/>
        <dsp:cNvSpPr/>
      </dsp:nvSpPr>
      <dsp:spPr>
        <a:xfrm>
          <a:off x="2859799" y="0"/>
          <a:ext cx="3174659" cy="328629"/>
        </a:xfrm>
        <a:prstGeom prst="chevron">
          <a:avLst/>
        </a:prstGeom>
        <a:solidFill>
          <a:schemeClr val="accent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 Mortality Rates</a:t>
          </a:r>
        </a:p>
      </dsp:txBody>
      <dsp:txXfrm>
        <a:off x="3024114" y="0"/>
        <a:ext cx="2846030" cy="328629"/>
      </dsp:txXfrm>
    </dsp:sp>
    <dsp:sp modelId="{4957316D-E388-514C-ACE6-8D188030048D}">
      <dsp:nvSpPr>
        <dsp:cNvPr id="0" name=""/>
        <dsp:cNvSpPr/>
      </dsp:nvSpPr>
      <dsp:spPr>
        <a:xfrm>
          <a:off x="5716992" y="0"/>
          <a:ext cx="3174659"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3. EHP Cost</a:t>
          </a:r>
        </a:p>
      </dsp:txBody>
      <dsp:txXfrm>
        <a:off x="5881307" y="0"/>
        <a:ext cx="2846030" cy="3286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0"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Which part of the budget? </a:t>
          </a:r>
        </a:p>
      </dsp:txBody>
      <dsp:txXfrm>
        <a:off x="164315" y="0"/>
        <a:ext cx="2245628" cy="328629"/>
      </dsp:txXfrm>
    </dsp:sp>
    <dsp:sp modelId="{10A950D8-A82E-A343-9EF9-4717480B472A}">
      <dsp:nvSpPr>
        <dsp:cNvPr id="0" name=""/>
        <dsp:cNvSpPr/>
      </dsp:nvSpPr>
      <dsp:spPr>
        <a:xfrm>
          <a:off x="2321254"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475D3-DD84-124A-8988-5F8DDA735923}">
      <dsp:nvSpPr>
        <dsp:cNvPr id="0" name=""/>
        <dsp:cNvSpPr/>
      </dsp:nvSpPr>
      <dsp:spPr>
        <a:xfrm>
          <a:off x="4422"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Which part of the budget? </a:t>
          </a:r>
        </a:p>
      </dsp:txBody>
      <dsp:txXfrm>
        <a:off x="168737" y="0"/>
        <a:ext cx="2245628" cy="328629"/>
      </dsp:txXfrm>
    </dsp:sp>
    <dsp:sp modelId="{10A950D8-A82E-A343-9EF9-4717480B472A}">
      <dsp:nvSpPr>
        <dsp:cNvPr id="0" name=""/>
        <dsp:cNvSpPr/>
      </dsp:nvSpPr>
      <dsp:spPr>
        <a:xfrm>
          <a:off x="2321254" y="0"/>
          <a:ext cx="2574257" cy="328629"/>
        </a:xfrm>
        <a:prstGeom prst="chevron">
          <a:avLst/>
        </a:prstGeom>
        <a:solidFill>
          <a:schemeClr val="accent6"/>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Why RAF?</a:t>
          </a:r>
        </a:p>
      </dsp:txBody>
      <dsp:txXfrm>
        <a:off x="2485569" y="0"/>
        <a:ext cx="2245628" cy="328629"/>
      </dsp:txXfrm>
    </dsp:sp>
    <dsp:sp modelId="{4957316D-E388-514C-ACE6-8D188030048D}">
      <dsp:nvSpPr>
        <dsp:cNvPr id="0" name=""/>
        <dsp:cNvSpPr/>
      </dsp:nvSpPr>
      <dsp:spPr>
        <a:xfrm>
          <a:off x="4638086" y="0"/>
          <a:ext cx="2574257" cy="328629"/>
        </a:xfrm>
        <a:prstGeom prst="chevron">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What variables?</a:t>
          </a:r>
        </a:p>
      </dsp:txBody>
      <dsp:txXfrm>
        <a:off x="4802401" y="0"/>
        <a:ext cx="2245628" cy="328629"/>
      </dsp:txXfrm>
    </dsp:sp>
    <dsp:sp modelId="{A4688907-BD52-B04C-91E4-CE29E8FCEF3B}">
      <dsp:nvSpPr>
        <dsp:cNvPr id="0" name=""/>
        <dsp:cNvSpPr/>
      </dsp:nvSpPr>
      <dsp:spPr>
        <a:xfrm>
          <a:off x="6954918" y="0"/>
          <a:ext cx="2574257" cy="328629"/>
        </a:xfrm>
        <a:prstGeom prst="chevron">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dsp:txBody>
      <dsp:txXfrm>
        <a:off x="7119233" y="0"/>
        <a:ext cx="2245628" cy="3286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301280-FBBA-4B21-87EF-BF27292A8023}" type="datetimeFigureOut">
              <a:rPr lang="en-US" smtClean="0"/>
              <a:t>2/22/19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04754F-AA71-427E-852E-599BFEA5C60A}" type="slidenum">
              <a:rPr lang="en-US" smtClean="0"/>
              <a:t>‹#›</a:t>
            </a:fld>
            <a:endParaRPr lang="en-US"/>
          </a:p>
        </p:txBody>
      </p:sp>
    </p:spTree>
    <p:extLst>
      <p:ext uri="{BB962C8B-B14F-4D97-AF65-F5344CB8AC3E}">
        <p14:creationId xmlns:p14="http://schemas.microsoft.com/office/powerpoint/2010/main" val="10214144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9DAC3-0572-4319-9CDD-7DCBD53E24C9}" type="datetimeFigureOut">
              <a:rPr lang="en-US" smtClean="0"/>
              <a:t>2/22/19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F3E8C-2797-4611-823B-21DDE4DD62F8}" type="slidenum">
              <a:rPr lang="en-US" smtClean="0"/>
              <a:t>‹#›</a:t>
            </a:fld>
            <a:endParaRPr lang="en-US"/>
          </a:p>
        </p:txBody>
      </p:sp>
    </p:spTree>
    <p:extLst>
      <p:ext uri="{BB962C8B-B14F-4D97-AF65-F5344CB8AC3E}">
        <p14:creationId xmlns:p14="http://schemas.microsoft.com/office/powerpoint/2010/main" val="881262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F3E8C-2797-4611-823B-21DDE4DD62F8}" type="slidenum">
              <a:rPr lang="en-US" smtClean="0"/>
              <a:t>0</a:t>
            </a:fld>
            <a:endParaRPr lang="en-US"/>
          </a:p>
        </p:txBody>
      </p:sp>
    </p:spTree>
    <p:extLst>
      <p:ext uri="{BB962C8B-B14F-4D97-AF65-F5344CB8AC3E}">
        <p14:creationId xmlns:p14="http://schemas.microsoft.com/office/powerpoint/2010/main" val="351004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F3E8C-2797-4611-823B-21DDE4DD62F8}" type="slidenum">
              <a:rPr lang="en-US" smtClean="0"/>
              <a:t>12</a:t>
            </a:fld>
            <a:endParaRPr lang="en-US"/>
          </a:p>
        </p:txBody>
      </p:sp>
    </p:spTree>
    <p:extLst>
      <p:ext uri="{BB962C8B-B14F-4D97-AF65-F5344CB8AC3E}">
        <p14:creationId xmlns:p14="http://schemas.microsoft.com/office/powerpoint/2010/main" val="1201774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seen how a RAF could improve the  way in which resources are shared between districts as well as some factors that can be considered, we move onto a presenting some options that were developed by the Ministry of Health. </a:t>
            </a:r>
          </a:p>
        </p:txBody>
      </p:sp>
      <p:sp>
        <p:nvSpPr>
          <p:cNvPr id="4" name="Slide Number Placeholder 3"/>
          <p:cNvSpPr>
            <a:spLocks noGrp="1"/>
          </p:cNvSpPr>
          <p:nvPr>
            <p:ph type="sldNum" sz="quarter" idx="10"/>
          </p:nvPr>
        </p:nvSpPr>
        <p:spPr/>
        <p:txBody>
          <a:bodyPr/>
          <a:lstStyle/>
          <a:p>
            <a:fld id="{711C753E-47FC-5149-96A9-A44CD7B383BE}" type="slidenum">
              <a:rPr lang="en-US" smtClean="0"/>
              <a:t>18</a:t>
            </a:fld>
            <a:endParaRPr lang="en-US"/>
          </a:p>
        </p:txBody>
      </p:sp>
    </p:spTree>
    <p:extLst>
      <p:ext uri="{BB962C8B-B14F-4D97-AF65-F5344CB8AC3E}">
        <p14:creationId xmlns:p14="http://schemas.microsoft.com/office/powerpoint/2010/main" val="388501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will go through 5 options. These options are to be understood broad frameworks to which further adjustments can be made. As we go through this part of the presentation, I would urge you to think about which option is the most fair according to you as well as other factors you would wish to be added to the formula. </a:t>
            </a:r>
          </a:p>
          <a:p>
            <a:r>
              <a:rPr lang="en-US" dirty="0"/>
              <a:t>- The first two options use a proxy indicator to estimate expected health expenditures in the district. The last three options try to estimate the total cost of delivering every intervention in the Essential Health Package based on population size, disease burden and the cost of drugs and commodities. </a:t>
            </a:r>
          </a:p>
        </p:txBody>
      </p:sp>
      <p:sp>
        <p:nvSpPr>
          <p:cNvPr id="4" name="Slide Number Placeholder 3"/>
          <p:cNvSpPr>
            <a:spLocks noGrp="1"/>
          </p:cNvSpPr>
          <p:nvPr>
            <p:ph type="sldNum" sz="quarter" idx="10"/>
          </p:nvPr>
        </p:nvSpPr>
        <p:spPr/>
        <p:txBody>
          <a:bodyPr/>
          <a:lstStyle/>
          <a:p>
            <a:fld id="{9B3F3E8C-2797-4611-823B-21DDE4DD62F8}" type="slidenum">
              <a:rPr lang="en-US" smtClean="0"/>
              <a:t>19</a:t>
            </a:fld>
            <a:endParaRPr lang="en-US"/>
          </a:p>
        </p:txBody>
      </p:sp>
    </p:spTree>
    <p:extLst>
      <p:ext uri="{BB962C8B-B14F-4D97-AF65-F5344CB8AC3E}">
        <p14:creationId xmlns:p14="http://schemas.microsoft.com/office/powerpoint/2010/main" val="443993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district with 1 million people would get 1,2 billion</a:t>
            </a:r>
          </a:p>
        </p:txBody>
      </p:sp>
      <p:sp>
        <p:nvSpPr>
          <p:cNvPr id="4" name="Slide Number Placeholder 3"/>
          <p:cNvSpPr>
            <a:spLocks noGrp="1"/>
          </p:cNvSpPr>
          <p:nvPr>
            <p:ph type="sldNum" sz="quarter" idx="10"/>
          </p:nvPr>
        </p:nvSpPr>
        <p:spPr/>
        <p:txBody>
          <a:bodyPr/>
          <a:lstStyle/>
          <a:p>
            <a:fld id="{9B3F3E8C-2797-4611-823B-21DDE4DD62F8}" type="slidenum">
              <a:rPr lang="en-US" smtClean="0"/>
              <a:t>20</a:t>
            </a:fld>
            <a:endParaRPr lang="en-US"/>
          </a:p>
        </p:txBody>
      </p:sp>
    </p:spTree>
    <p:extLst>
      <p:ext uri="{BB962C8B-B14F-4D97-AF65-F5344CB8AC3E}">
        <p14:creationId xmlns:p14="http://schemas.microsoft.com/office/powerpoint/2010/main" val="388907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Mortality rates </a:t>
            </a:r>
            <a:r>
              <a:rPr lang="en-US" dirty="0"/>
              <a:t>might offer a better proxy of health needs of a district than crude population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district with 1 million people and 1,000 deaths </a:t>
            </a:r>
            <a:r>
              <a:rPr lang="en-US" dirty="0">
                <a:sym typeface="Wingdings" pitchFamily="2" charset="2"/>
              </a:rPr>
              <a:t> 1.8 billion MWK</a:t>
            </a:r>
            <a:endParaRPr lang="en-US" dirty="0"/>
          </a:p>
        </p:txBody>
      </p:sp>
      <p:sp>
        <p:nvSpPr>
          <p:cNvPr id="4" name="Slide Number Placeholder 3"/>
          <p:cNvSpPr>
            <a:spLocks noGrp="1"/>
          </p:cNvSpPr>
          <p:nvPr>
            <p:ph type="sldNum" sz="quarter" idx="10"/>
          </p:nvPr>
        </p:nvSpPr>
        <p:spPr/>
        <p:txBody>
          <a:bodyPr/>
          <a:lstStyle/>
          <a:p>
            <a:fld id="{7D526802-6A51-954C-A16D-F847A06C5A87}" type="slidenum">
              <a:rPr lang="en-US" smtClean="0"/>
              <a:t>21</a:t>
            </a:fld>
            <a:endParaRPr lang="en-US"/>
          </a:p>
        </p:txBody>
      </p:sp>
    </p:spTree>
    <p:extLst>
      <p:ext uri="{BB962C8B-B14F-4D97-AF65-F5344CB8AC3E}">
        <p14:creationId xmlns:p14="http://schemas.microsoft.com/office/powerpoint/2010/main" val="891510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a:t>
            </a:r>
            <a:r>
              <a:rPr lang="en-US" dirty="0" err="1"/>
              <a:t>standardised</a:t>
            </a:r>
            <a:r>
              <a:rPr lang="en-US" dirty="0"/>
              <a:t> mortality rate improves on the per capita formula by </a:t>
            </a:r>
            <a:r>
              <a:rPr lang="en-US" b="1" dirty="0"/>
              <a:t>capturing district variations in mortality</a:t>
            </a:r>
            <a:r>
              <a:rPr lang="en-US" dirty="0"/>
              <a:t>, separate from </a:t>
            </a:r>
            <a:r>
              <a:rPr lang="en-US" b="1" dirty="0"/>
              <a:t>their demographic structure</a:t>
            </a:r>
            <a:r>
              <a:rPr lang="en-US" dirty="0"/>
              <a:t>, there remain a number of issues. </a:t>
            </a:r>
          </a:p>
        </p:txBody>
      </p:sp>
      <p:sp>
        <p:nvSpPr>
          <p:cNvPr id="4" name="Slide Number Placeholder 3"/>
          <p:cNvSpPr>
            <a:spLocks noGrp="1"/>
          </p:cNvSpPr>
          <p:nvPr>
            <p:ph type="sldNum" sz="quarter" idx="10"/>
          </p:nvPr>
        </p:nvSpPr>
        <p:spPr/>
        <p:txBody>
          <a:bodyPr/>
          <a:lstStyle/>
          <a:p>
            <a:fld id="{7D526802-6A51-954C-A16D-F847A06C5A87}" type="slidenum">
              <a:rPr lang="en-US" smtClean="0"/>
              <a:t>22</a:t>
            </a:fld>
            <a:endParaRPr lang="en-US"/>
          </a:p>
        </p:txBody>
      </p:sp>
    </p:spTree>
    <p:extLst>
      <p:ext uri="{BB962C8B-B14F-4D97-AF65-F5344CB8AC3E}">
        <p14:creationId xmlns:p14="http://schemas.microsoft.com/office/powerpoint/2010/main" val="1205721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the </a:t>
            </a:r>
            <a:r>
              <a:rPr lang="en-US" dirty="0" err="1"/>
              <a:t>standardised</a:t>
            </a:r>
            <a:r>
              <a:rPr lang="en-US" dirty="0"/>
              <a:t> mortality rate improves on the per capita formula by capturing district variations in mortality, separate from their demographic structure, there remain a number of issues. As previously outlined, the formula should reflect the expected cost of delivering a standard package of services local agencies are expected to provide. Therefore, while the above formula based on </a:t>
            </a:r>
            <a:r>
              <a:rPr lang="en-US" dirty="0" err="1"/>
              <a:t>standardised</a:t>
            </a:r>
            <a:r>
              <a:rPr lang="en-US" dirty="0"/>
              <a:t> mortality rates may bring the district allocation closer in line with districts relative health care need than a per capita allocation, it does not account for the services districts are expected to provide.</a:t>
            </a:r>
          </a:p>
        </p:txBody>
      </p:sp>
      <p:sp>
        <p:nvSpPr>
          <p:cNvPr id="4" name="Slide Number Placeholder 3"/>
          <p:cNvSpPr>
            <a:spLocks noGrp="1"/>
          </p:cNvSpPr>
          <p:nvPr>
            <p:ph type="sldNum" sz="quarter" idx="10"/>
          </p:nvPr>
        </p:nvSpPr>
        <p:spPr/>
        <p:txBody>
          <a:bodyPr/>
          <a:lstStyle/>
          <a:p>
            <a:fld id="{7D526802-6A51-954C-A16D-F847A06C5A87}" type="slidenum">
              <a:rPr lang="en-US" smtClean="0"/>
              <a:t>23</a:t>
            </a:fld>
            <a:endParaRPr lang="en-US"/>
          </a:p>
        </p:txBody>
      </p:sp>
    </p:spTree>
    <p:extLst>
      <p:ext uri="{BB962C8B-B14F-4D97-AF65-F5344CB8AC3E}">
        <p14:creationId xmlns:p14="http://schemas.microsoft.com/office/powerpoint/2010/main" val="10465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formula should reflect the expected cost of delivering a standard package of services local agencies are expected to provide. </a:t>
            </a:r>
          </a:p>
        </p:txBody>
      </p:sp>
      <p:sp>
        <p:nvSpPr>
          <p:cNvPr id="4" name="Slide Number Placeholder 3"/>
          <p:cNvSpPr>
            <a:spLocks noGrp="1"/>
          </p:cNvSpPr>
          <p:nvPr>
            <p:ph type="sldNum" sz="quarter" idx="10"/>
          </p:nvPr>
        </p:nvSpPr>
        <p:spPr/>
        <p:txBody>
          <a:bodyPr/>
          <a:lstStyle/>
          <a:p>
            <a:fld id="{9B3F3E8C-2797-4611-823B-21DDE4DD62F8}" type="slidenum">
              <a:rPr lang="en-US" smtClean="0"/>
              <a:t>25</a:t>
            </a:fld>
            <a:endParaRPr lang="en-US"/>
          </a:p>
        </p:txBody>
      </p:sp>
    </p:spTree>
    <p:extLst>
      <p:ext uri="{BB962C8B-B14F-4D97-AF65-F5344CB8AC3E}">
        <p14:creationId xmlns:p14="http://schemas.microsoft.com/office/powerpoint/2010/main" val="3905750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1C753E-47FC-5149-96A9-A44CD7B383BE}" type="slidenum">
              <a:rPr lang="en-US" smtClean="0"/>
              <a:t>28</a:t>
            </a:fld>
            <a:endParaRPr lang="en-US"/>
          </a:p>
        </p:txBody>
      </p:sp>
    </p:spTree>
    <p:extLst>
      <p:ext uri="{BB962C8B-B14F-4D97-AF65-F5344CB8AC3E}">
        <p14:creationId xmlns:p14="http://schemas.microsoft.com/office/powerpoint/2010/main" val="2972387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1C753E-47FC-5149-96A9-A44CD7B383BE}" type="slidenum">
              <a:rPr lang="en-US" smtClean="0"/>
              <a:t>30</a:t>
            </a:fld>
            <a:endParaRPr lang="en-US"/>
          </a:p>
        </p:txBody>
      </p:sp>
    </p:spTree>
    <p:extLst>
      <p:ext uri="{BB962C8B-B14F-4D97-AF65-F5344CB8AC3E}">
        <p14:creationId xmlns:p14="http://schemas.microsoft.com/office/powerpoint/2010/main" val="141867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flow of public funds implicit in the finance of most health systems.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Focus on the flow of funds from the national government to local agencies with the objective to aligning its functions to the national policy objectives</a:t>
            </a:r>
          </a:p>
          <a:p>
            <a:endParaRPr lang="en-US" dirty="0"/>
          </a:p>
        </p:txBody>
      </p:sp>
      <p:sp>
        <p:nvSpPr>
          <p:cNvPr id="4" name="Slide Number Placeholder 3"/>
          <p:cNvSpPr>
            <a:spLocks noGrp="1"/>
          </p:cNvSpPr>
          <p:nvPr>
            <p:ph type="sldNum" sz="quarter" idx="10"/>
          </p:nvPr>
        </p:nvSpPr>
        <p:spPr/>
        <p:txBody>
          <a:bodyPr/>
          <a:lstStyle/>
          <a:p>
            <a:fld id="{7D526802-6A51-954C-A16D-F847A06C5A87}" type="slidenum">
              <a:rPr lang="en-US" smtClean="0"/>
              <a:t>2</a:t>
            </a:fld>
            <a:endParaRPr lang="en-US"/>
          </a:p>
        </p:txBody>
      </p:sp>
    </p:spTree>
    <p:extLst>
      <p:ext uri="{BB962C8B-B14F-4D97-AF65-F5344CB8AC3E}">
        <p14:creationId xmlns:p14="http://schemas.microsoft.com/office/powerpoint/2010/main" val="4198528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711C753E-47FC-5149-96A9-A44CD7B383BE}" type="slidenum">
              <a:rPr lang="en-US" smtClean="0"/>
              <a:t>33</a:t>
            </a:fld>
            <a:endParaRPr lang="en-US"/>
          </a:p>
        </p:txBody>
      </p:sp>
    </p:spTree>
    <p:extLst>
      <p:ext uri="{BB962C8B-B14F-4D97-AF65-F5344CB8AC3E}">
        <p14:creationId xmlns:p14="http://schemas.microsoft.com/office/powerpoint/2010/main" val="1534461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District would not have enough time to scale down operations or improve efficiency in order to accommodate the reduction in budget</a:t>
            </a:r>
          </a:p>
          <a:p>
            <a:pPr marL="228600" indent="-228600">
              <a:buAutoNum type="arabicPeriod"/>
            </a:pPr>
            <a:r>
              <a:rPr lang="en-US" dirty="0"/>
              <a:t>Districts would not have enough time to decide how to efficiently use additional resources</a:t>
            </a:r>
          </a:p>
          <a:p>
            <a:pPr marL="228600" indent="-228600">
              <a:buAutoNum type="arabicPeriod"/>
            </a:pPr>
            <a:r>
              <a:rPr lang="en-US" dirty="0"/>
              <a:t>There might be a situation when the formula calculations change before the phase-in is complete.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3F3E8C-2797-4611-823B-21DDE4DD62F8}" type="slidenum">
              <a:rPr lang="en-US" smtClean="0"/>
              <a:t>35</a:t>
            </a:fld>
            <a:endParaRPr lang="en-US"/>
          </a:p>
        </p:txBody>
      </p:sp>
    </p:spTree>
    <p:extLst>
      <p:ext uri="{BB962C8B-B14F-4D97-AF65-F5344CB8AC3E}">
        <p14:creationId xmlns:p14="http://schemas.microsoft.com/office/powerpoint/2010/main" val="3690843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F3E8C-2797-4611-823B-21DDE4DD62F8}" type="slidenum">
              <a:rPr lang="en-US" smtClean="0"/>
              <a:t>37</a:t>
            </a:fld>
            <a:endParaRPr lang="en-US"/>
          </a:p>
        </p:txBody>
      </p:sp>
    </p:spTree>
    <p:extLst>
      <p:ext uri="{BB962C8B-B14F-4D97-AF65-F5344CB8AC3E}">
        <p14:creationId xmlns:p14="http://schemas.microsoft.com/office/powerpoint/2010/main" val="544009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Application of RAF for the distribution of health sector budget to local government agencies</a:t>
            </a:r>
          </a:p>
          <a:p>
            <a:pPr marL="171450" indent="-171450">
              <a:buFontTx/>
              <a:buChar char="-"/>
            </a:pPr>
            <a:r>
              <a:rPr lang="en-US" dirty="0"/>
              <a:t>In most countries, the delivery of primary and secondary care is the responsibility of local government agencies managing primary and secondary health facilities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Follows from the discussion on health benefits package – one instrument to facilitate the implementation of the EHP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Two parts of the session – theory and case study of Malawi - hands-on exercise on the tool developed for Malawi</a:t>
            </a:r>
          </a:p>
        </p:txBody>
      </p:sp>
      <p:sp>
        <p:nvSpPr>
          <p:cNvPr id="4" name="Slide Number Placeholder 3"/>
          <p:cNvSpPr>
            <a:spLocks noGrp="1"/>
          </p:cNvSpPr>
          <p:nvPr>
            <p:ph type="sldNum" sz="quarter" idx="10"/>
          </p:nvPr>
        </p:nvSpPr>
        <p:spPr/>
        <p:txBody>
          <a:bodyPr/>
          <a:lstStyle/>
          <a:p>
            <a:fld id="{7D526802-6A51-954C-A16D-F847A06C5A87}" type="slidenum">
              <a:rPr lang="en-US" smtClean="0"/>
              <a:t>51</a:t>
            </a:fld>
            <a:endParaRPr lang="en-US"/>
          </a:p>
        </p:txBody>
      </p:sp>
    </p:spTree>
    <p:extLst>
      <p:ext uri="{BB962C8B-B14F-4D97-AF65-F5344CB8AC3E}">
        <p14:creationId xmlns:p14="http://schemas.microsoft.com/office/powerpoint/2010/main" val="994155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formula should reflect the expected cost of delivering a standard package of services local agencies are expected to provide. </a:t>
            </a:r>
          </a:p>
        </p:txBody>
      </p:sp>
      <p:sp>
        <p:nvSpPr>
          <p:cNvPr id="4" name="Slide Number Placeholder 3"/>
          <p:cNvSpPr>
            <a:spLocks noGrp="1"/>
          </p:cNvSpPr>
          <p:nvPr>
            <p:ph type="sldNum" sz="quarter" idx="10"/>
          </p:nvPr>
        </p:nvSpPr>
        <p:spPr/>
        <p:txBody>
          <a:bodyPr/>
          <a:lstStyle/>
          <a:p>
            <a:fld id="{9B3F3E8C-2797-4611-823B-21DDE4DD62F8}" type="slidenum">
              <a:rPr lang="en-US" smtClean="0"/>
              <a:t>52</a:t>
            </a:fld>
            <a:endParaRPr lang="en-US"/>
          </a:p>
        </p:txBody>
      </p:sp>
    </p:spTree>
    <p:extLst>
      <p:ext uri="{BB962C8B-B14F-4D97-AF65-F5344CB8AC3E}">
        <p14:creationId xmlns:p14="http://schemas.microsoft.com/office/powerpoint/2010/main" val="426656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3F3E8C-2797-4611-823B-21DDE4DD62F8}" type="slidenum">
              <a:rPr lang="en-US" smtClean="0"/>
              <a:t>4</a:t>
            </a:fld>
            <a:endParaRPr lang="en-US"/>
          </a:p>
        </p:txBody>
      </p:sp>
    </p:spTree>
    <p:extLst>
      <p:ext uri="{BB962C8B-B14F-4D97-AF65-F5344CB8AC3E}">
        <p14:creationId xmlns:p14="http://schemas.microsoft.com/office/powerpoint/2010/main" val="3382798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access services at a central hospital a patient must be referred from a lower level of care or, if not referred, pay a bypass fee. However, </a:t>
            </a:r>
            <a:r>
              <a:rPr lang="en-US" sz="1200" kern="1200" dirty="0">
                <a:solidFill>
                  <a:schemeClr val="tx1"/>
                </a:solidFill>
                <a:effectLst/>
                <a:latin typeface="+mn-lt"/>
                <a:ea typeface="+mn-ea"/>
                <a:cs typeface="+mn-cs"/>
              </a:rPr>
              <a:t>keep attention on the science behind setting a formulae perceived to be fair rather than focusing on the outcomes of any decisions on the formulae.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1C753E-47FC-5149-96A9-A44CD7B383BE}" type="slidenum">
              <a:rPr lang="en-US" smtClean="0"/>
              <a:t>5</a:t>
            </a:fld>
            <a:endParaRPr lang="en-US"/>
          </a:p>
        </p:txBody>
      </p:sp>
    </p:spTree>
    <p:extLst>
      <p:ext uri="{BB962C8B-B14F-4D97-AF65-F5344CB8AC3E}">
        <p14:creationId xmlns:p14="http://schemas.microsoft.com/office/powerpoint/2010/main" val="2343966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two most fundamental notions are </a:t>
            </a:r>
            <a:r>
              <a:rPr lang="en-US" b="1" dirty="0"/>
              <a:t>allocative efficiency </a:t>
            </a:r>
            <a:r>
              <a:rPr lang="en-US" dirty="0"/>
              <a:t>(the extent to which allocations of resources are in line with society’s preferences) and </a:t>
            </a:r>
            <a:r>
              <a:rPr lang="en-US" b="1" dirty="0"/>
              <a:t>managerial efficiency </a:t>
            </a:r>
            <a:r>
              <a:rPr lang="en-US" dirty="0"/>
              <a:t>(the extent to which agencies perform functions at least resource cost). </a:t>
            </a:r>
          </a:p>
          <a:p>
            <a:pPr marL="171450" indent="-171450">
              <a:buFont typeface="Arial" panose="020B0604020202020204" pitchFamily="34" charset="0"/>
              <a:buChar char="•"/>
            </a:pPr>
            <a:r>
              <a:rPr lang="en-US" b="1" dirty="0"/>
              <a:t>Horizontal</a:t>
            </a:r>
            <a:r>
              <a:rPr lang="en-US" dirty="0"/>
              <a:t> </a:t>
            </a:r>
            <a:r>
              <a:rPr lang="en-US" b="1" dirty="0"/>
              <a:t>equity </a:t>
            </a:r>
            <a:r>
              <a:rPr lang="en-US" dirty="0"/>
              <a:t>suggests equal treatment of equals, </a:t>
            </a:r>
            <a:r>
              <a:rPr lang="en-US" b="1" dirty="0"/>
              <a:t>vertical equity </a:t>
            </a:r>
            <a:r>
              <a:rPr lang="en-US" dirty="0"/>
              <a:t>suggests that those who are in more need (however that need is defined) should in some sense with higher priority - ‘standard’ benefit package of health services.</a:t>
            </a:r>
          </a:p>
          <a:p>
            <a:pPr marL="171450" indent="-171450">
              <a:buFont typeface="Arial" panose="020B0604020202020204" pitchFamily="34" charset="0"/>
              <a:buChar char="•"/>
            </a:pPr>
            <a:r>
              <a:rPr lang="en-US" b="1" dirty="0"/>
              <a:t>Political considerations </a:t>
            </a:r>
            <a:r>
              <a:rPr lang="en-US" dirty="0"/>
              <a:t>such as: allowing the criteria for funding to be set out explicitly; treating the budget-setting process systematically; promoting accountability; binding politicians, bureaucrats and other parties to a set of distributional rules; and helping to provide</a:t>
            </a:r>
            <a:r>
              <a:rPr lang="en-US" b="1" dirty="0"/>
              <a:t> a non-partisan solution to intense political conflicts</a:t>
            </a:r>
            <a:r>
              <a:rPr lang="en-US" dirty="0"/>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1C753E-47FC-5149-96A9-A44CD7B383BE}" type="slidenum">
              <a:rPr lang="en-US" smtClean="0"/>
              <a:t>6</a:t>
            </a:fld>
            <a:endParaRPr lang="en-US"/>
          </a:p>
        </p:txBody>
      </p:sp>
    </p:spTree>
    <p:extLst>
      <p:ext uri="{BB962C8B-B14F-4D97-AF65-F5344CB8AC3E}">
        <p14:creationId xmlns:p14="http://schemas.microsoft.com/office/powerpoint/2010/main" val="16176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Political patronage</a:t>
            </a:r>
            <a:r>
              <a:rPr lang="en-US" dirty="0"/>
              <a:t>: rewarding localities according to their political support in the past, or their importance for the government in the future</a:t>
            </a:r>
          </a:p>
          <a:p>
            <a:pPr marL="228600" indent="-228600">
              <a:buAutoNum type="arabicPeriod"/>
            </a:pPr>
            <a:r>
              <a:rPr lang="en-US" b="1" dirty="0"/>
              <a:t>Historical precedent</a:t>
            </a:r>
            <a:r>
              <a:rPr lang="en-US" dirty="0"/>
              <a:t>: Local agencies continually funded based on budgets provided  during the previous years. .  * </a:t>
            </a:r>
            <a:r>
              <a:rPr lang="en-US" dirty="0" err="1"/>
              <a:t>Minimise</a:t>
            </a:r>
            <a:r>
              <a:rPr lang="en-US" dirty="0"/>
              <a:t> year-on- year disruption to existing services but leave the government </a:t>
            </a:r>
            <a:r>
              <a:rPr lang="en-US" b="1" dirty="0"/>
              <a:t>hostage to history </a:t>
            </a:r>
            <a:r>
              <a:rPr lang="en-US" dirty="0"/>
              <a:t>and perpetuates existing unfairness</a:t>
            </a:r>
          </a:p>
          <a:p>
            <a:pPr marL="228600" indent="-228600">
              <a:buAutoNum type="arabicPeriod"/>
            </a:pPr>
            <a:r>
              <a:rPr lang="en-US" b="1" dirty="0"/>
              <a:t>Local bids</a:t>
            </a:r>
            <a:r>
              <a:rPr lang="en-US" dirty="0"/>
              <a:t>: Bids or some measure of performance - While this mechanism could be agreeable it is technically and administratively challenging.</a:t>
            </a:r>
          </a:p>
          <a:p>
            <a:pPr marL="228600" indent="-228600">
              <a:buAutoNum type="arabicPeriod"/>
            </a:pPr>
            <a:r>
              <a:rPr lang="en-US" b="1" dirty="0"/>
              <a:t>Actual Spending </a:t>
            </a:r>
            <a:r>
              <a:rPr lang="en-US" dirty="0"/>
              <a:t>– </a:t>
            </a:r>
            <a:r>
              <a:rPr lang="en-US" dirty="0" err="1"/>
              <a:t>pervese</a:t>
            </a:r>
            <a:r>
              <a:rPr lang="en-US" dirty="0"/>
              <a:t> incentive to spend inefficiently and excessively</a:t>
            </a:r>
          </a:p>
          <a:p>
            <a:pPr marL="228600" indent="-228600">
              <a:buAutoNum type="arabicPeriod"/>
            </a:pPr>
            <a:r>
              <a:rPr lang="en-US" b="1" dirty="0"/>
              <a:t>Formula</a:t>
            </a:r>
            <a:r>
              <a:rPr lang="en-US" dirty="0"/>
              <a:t> - mathematical rules that determine the magnitude of the funding received by a local agency are specified in advance.</a:t>
            </a:r>
          </a:p>
          <a:p>
            <a:pPr marL="685800" lvl="1" indent="-228600">
              <a:buAutoNum type="arabicPeriod"/>
            </a:pPr>
            <a:r>
              <a:rPr lang="en-US" dirty="0"/>
              <a:t>Case – based - counts of inpatients, and the highly developed systems of diagnosis-related groups (DRGs) in place in many developed countries. </a:t>
            </a:r>
            <a:r>
              <a:rPr lang="en-US" b="1" dirty="0">
                <a:highlight>
                  <a:srgbClr val="FFFF00"/>
                </a:highlight>
              </a:rPr>
              <a:t>They are especially relevant when an unambiguous indicator of a patient’s need for the service can be established</a:t>
            </a:r>
            <a:r>
              <a:rPr lang="en-US" b="1" dirty="0"/>
              <a:t>.</a:t>
            </a:r>
            <a:r>
              <a:rPr lang="en-US" dirty="0"/>
              <a:t> </a:t>
            </a:r>
            <a:r>
              <a:rPr lang="en-US" dirty="0">
                <a:sym typeface="Wingdings" pitchFamily="2" charset="2"/>
              </a:rPr>
              <a:t> should be as independent as possible from the actual data and performance of local providers</a:t>
            </a:r>
          </a:p>
          <a:p>
            <a:pPr marL="685800" lvl="1" indent="-228600">
              <a:buAutoNum type="arabicPeriod"/>
            </a:pPr>
            <a:r>
              <a:rPr lang="en-US" dirty="0">
                <a:sym typeface="Wingdings" pitchFamily="2" charset="2"/>
              </a:rPr>
              <a:t>Expected level of local activity - infers the expected level of local service expenditure, providing local agencies with a </a:t>
            </a:r>
            <a:r>
              <a:rPr lang="en-US" b="1" dirty="0">
                <a:sym typeface="Wingdings" pitchFamily="2" charset="2"/>
              </a:rPr>
              <a:t>fixed budget without reference to actual local health service use</a:t>
            </a:r>
            <a:r>
              <a:rPr lang="en-US" dirty="0">
                <a:sym typeface="Wingdings" pitchFamily="2" charset="2"/>
              </a:rPr>
              <a:t>. They can circumvent some of the perverse incentives inherent in case payment, but their effectiveness depends on how successfully the </a:t>
            </a:r>
            <a:r>
              <a:rPr lang="en-US" b="1" dirty="0">
                <a:sym typeface="Wingdings" pitchFamily="2" charset="2"/>
              </a:rPr>
              <a:t>capitation payments are adjusted to account for variations in population characteristics.</a:t>
            </a:r>
            <a:endParaRPr lang="en-US" b="1" dirty="0"/>
          </a:p>
        </p:txBody>
      </p:sp>
      <p:sp>
        <p:nvSpPr>
          <p:cNvPr id="4" name="Slide Number Placeholder 3"/>
          <p:cNvSpPr>
            <a:spLocks noGrp="1"/>
          </p:cNvSpPr>
          <p:nvPr>
            <p:ph type="sldNum" sz="quarter" idx="10"/>
          </p:nvPr>
        </p:nvSpPr>
        <p:spPr/>
        <p:txBody>
          <a:bodyPr/>
          <a:lstStyle/>
          <a:p>
            <a:fld id="{711C753E-47FC-5149-96A9-A44CD7B383BE}" type="slidenum">
              <a:rPr lang="en-US" smtClean="0"/>
              <a:t>7</a:t>
            </a:fld>
            <a:endParaRPr lang="en-US"/>
          </a:p>
        </p:txBody>
      </p:sp>
    </p:spTree>
    <p:extLst>
      <p:ext uri="{BB962C8B-B14F-4D97-AF65-F5344CB8AC3E}">
        <p14:creationId xmlns:p14="http://schemas.microsoft.com/office/powerpoint/2010/main" val="2601462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Objectives of the funding formula</a:t>
            </a:r>
            <a:r>
              <a:rPr lang="en-US" dirty="0"/>
              <a:t>: Standard benefit package – integrates the government’s objectives of equity, efficiency, and sustainability</a:t>
            </a:r>
          </a:p>
          <a:p>
            <a:pPr marL="228600" indent="-228600">
              <a:buAutoNum type="arabicPeriod"/>
            </a:pPr>
            <a:r>
              <a:rPr lang="en-US" b="1" dirty="0"/>
              <a:t>Entities in receipt of funds </a:t>
            </a:r>
            <a:r>
              <a:rPr lang="en-US" dirty="0"/>
              <a:t>- </a:t>
            </a:r>
            <a:r>
              <a:rPr lang="en-US" b="1" dirty="0"/>
              <a:t>Financial risk </a:t>
            </a:r>
            <a:r>
              <a:rPr lang="en-US" dirty="0"/>
              <a:t>is central to any consideration of the administrative level at which the finance is to be directed. Broadly speaking, </a:t>
            </a:r>
            <a:r>
              <a:rPr lang="en-US" b="1" dirty="0"/>
              <a:t>larger entities are more able to absorb such risk than smaller entities</a:t>
            </a:r>
            <a:r>
              <a:rPr lang="en-US" dirty="0"/>
              <a:t>, because any inaccuracy in the formula can be absorbed across a large population. A simple per capita funding mechanism may be adequate for distributing funds from central to provincial government, because the provinces have broadly similar demographic profiles, and because they have access to a range of other funding sources with which to abate any inaccuracies in estimates of spending need. </a:t>
            </a:r>
          </a:p>
          <a:p>
            <a:pPr marL="228600" indent="-228600">
              <a:buAutoNum type="arabicPeriod"/>
            </a:pPr>
            <a:r>
              <a:rPr lang="en-US" b="1" dirty="0"/>
              <a:t>Services covered by the formula </a:t>
            </a:r>
            <a:r>
              <a:rPr lang="en-US" dirty="0"/>
              <a:t>- At one extreme, a formula might be based on line-by-line estimates of needs and costs for each element of the benefits package, possibly implying different formulae for each service in the package. This might entail using statistical models to derive unbiased estimates of the expected number of service users for each service. At the other extreme, a single broad formula might be used for all services, based on simple available metrics, such as demographic variables and mortality rates.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dirty="0"/>
              <a:t>Categories of expenditure </a:t>
            </a:r>
            <a:r>
              <a:rPr lang="en-US" dirty="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dirty="0"/>
              <a:t>Counting the population </a:t>
            </a:r>
            <a:r>
              <a:rPr lang="en-US" dirty="0"/>
              <a:t>– relevant demographic groups (</a:t>
            </a:r>
            <a:r>
              <a:rPr lang="en-US" dirty="0" err="1"/>
              <a:t>eg</a:t>
            </a:r>
            <a:r>
              <a:rPr lang="en-US" dirty="0"/>
              <a:t>. Maternity services), citizens who choose to “opt out” of public health services and use private care (or covered by insurance)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Risk adjustment - (a) the probability of requiring services and (b) the intensity of use associated with that need. The trade-off between parsimony and sensitivity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Measuring costs - However, it may also be important to model the third element – the costs to the local agency – with some care if there are significant legitimate input price variations between localities.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Cross border flows - The adjustment for any cross-border flows then entails a separate adjustment between individual local agencies, which will often be made only after the net flow of patients becomes known.</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11C753E-47FC-5149-96A9-A44CD7B383BE}" type="slidenum">
              <a:rPr lang="en-US" smtClean="0"/>
              <a:t>8</a:t>
            </a:fld>
            <a:endParaRPr lang="en-US"/>
          </a:p>
        </p:txBody>
      </p:sp>
    </p:spTree>
    <p:extLst>
      <p:ext uri="{BB962C8B-B14F-4D97-AF65-F5344CB8AC3E}">
        <p14:creationId xmlns:p14="http://schemas.microsoft.com/office/powerpoint/2010/main" val="3269013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b="1" dirty="0"/>
              <a:t>Counting the population </a:t>
            </a:r>
            <a:r>
              <a:rPr lang="en-US" dirty="0"/>
              <a:t>- most countries have a reliable source to estimate population by regions; relevant sub-groups with different health needs and accessing health care from different providers</a:t>
            </a:r>
          </a:p>
          <a:p>
            <a:r>
              <a:rPr lang="en-US" b="1" dirty="0"/>
              <a:t>6. Risk adjustment - </a:t>
            </a:r>
            <a:r>
              <a:rPr lang="en-US" dirty="0"/>
              <a:t>supplement the basic demographic disaggregation with epidemiological indicators, - more refined predictions of spending need. Probability of requiring a service X Intensity of service use</a:t>
            </a:r>
          </a:p>
          <a:p>
            <a:r>
              <a:rPr lang="en-US" dirty="0" err="1"/>
              <a:t>Eg</a:t>
            </a:r>
            <a:r>
              <a:rPr lang="en-US" dirty="0"/>
              <a:t>. HIV which requires lifelong treatment would impose a higher resource burden than malaria. </a:t>
            </a:r>
          </a:p>
          <a:p>
            <a:r>
              <a:rPr lang="en-US" dirty="0"/>
              <a:t>Parsimony leads to greater accountability whereas sensitivity ensures greater accuracy </a:t>
            </a:r>
          </a:p>
          <a:p>
            <a:r>
              <a:rPr lang="en-US" dirty="0"/>
              <a:t>7. </a:t>
            </a:r>
            <a:r>
              <a:rPr lang="en-US" b="1" dirty="0"/>
              <a:t>Measuring costs – </a:t>
            </a:r>
            <a:r>
              <a:rPr lang="en-US" b="0" dirty="0"/>
              <a:t>cost of service delivery and cost sharing arrangements</a:t>
            </a:r>
          </a:p>
          <a:p>
            <a:r>
              <a:rPr lang="en-US" b="0" dirty="0"/>
              <a:t>8. </a:t>
            </a:r>
            <a:r>
              <a:rPr lang="en-US" b="1" dirty="0"/>
              <a:t>Cross-border flows </a:t>
            </a:r>
            <a:r>
              <a:rPr lang="en-US" b="0" dirty="0"/>
              <a:t>– (E-</a:t>
            </a:r>
            <a:r>
              <a:rPr lang="en-US" b="0" dirty="0" err="1"/>
              <a:t>Swatini</a:t>
            </a:r>
            <a:r>
              <a:rPr lang="en-US" b="0" dirty="0"/>
              <a:t>)</a:t>
            </a:r>
            <a:r>
              <a:rPr lang="en-US" dirty="0"/>
              <a:t> difficult to account for unless the actual numbers </a:t>
            </a:r>
            <a:r>
              <a:rPr lang="en-US"/>
              <a:t>are known</a:t>
            </a:r>
            <a:endParaRPr lang="en-US" dirty="0"/>
          </a:p>
        </p:txBody>
      </p:sp>
      <p:sp>
        <p:nvSpPr>
          <p:cNvPr id="4" name="Slide Number Placeholder 3"/>
          <p:cNvSpPr>
            <a:spLocks noGrp="1"/>
          </p:cNvSpPr>
          <p:nvPr>
            <p:ph type="sldNum" sz="quarter" idx="10"/>
          </p:nvPr>
        </p:nvSpPr>
        <p:spPr/>
        <p:txBody>
          <a:bodyPr/>
          <a:lstStyle/>
          <a:p>
            <a:fld id="{711C753E-47FC-5149-96A9-A44CD7B383BE}" type="slidenum">
              <a:rPr lang="en-US" smtClean="0"/>
              <a:t>9</a:t>
            </a:fld>
            <a:endParaRPr lang="en-US"/>
          </a:p>
        </p:txBody>
      </p:sp>
    </p:spTree>
    <p:extLst>
      <p:ext uri="{BB962C8B-B14F-4D97-AF65-F5344CB8AC3E}">
        <p14:creationId xmlns:p14="http://schemas.microsoft.com/office/powerpoint/2010/main" val="1822620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access services at a central hospital a patient must be referred from a lower level of care or, if not referred, pay a bypass fee. </a:t>
            </a:r>
          </a:p>
        </p:txBody>
      </p:sp>
      <p:sp>
        <p:nvSpPr>
          <p:cNvPr id="4" name="Slide Number Placeholder 3"/>
          <p:cNvSpPr>
            <a:spLocks noGrp="1"/>
          </p:cNvSpPr>
          <p:nvPr>
            <p:ph type="sldNum" sz="quarter" idx="10"/>
          </p:nvPr>
        </p:nvSpPr>
        <p:spPr/>
        <p:txBody>
          <a:bodyPr/>
          <a:lstStyle/>
          <a:p>
            <a:fld id="{711C753E-47FC-5149-96A9-A44CD7B383BE}" type="slidenum">
              <a:rPr lang="en-US" smtClean="0"/>
              <a:t>10</a:t>
            </a:fld>
            <a:endParaRPr lang="en-US"/>
          </a:p>
        </p:txBody>
      </p:sp>
    </p:spTree>
    <p:extLst>
      <p:ext uri="{BB962C8B-B14F-4D97-AF65-F5344CB8AC3E}">
        <p14:creationId xmlns:p14="http://schemas.microsoft.com/office/powerpoint/2010/main" val="209024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51C002-1C94-4646-AD4C-A728FAB835DC}" type="datetime1">
              <a:rPr lang="en-US" smtClean="0"/>
              <a:t>2/22/19</a:t>
            </a:fld>
            <a:endParaRPr lang="en-US"/>
          </a:p>
        </p:txBody>
      </p:sp>
      <p:sp>
        <p:nvSpPr>
          <p:cNvPr id="5" name="Footer Placeholder 4"/>
          <p:cNvSpPr>
            <a:spLocks noGrp="1"/>
          </p:cNvSpPr>
          <p:nvPr>
            <p:ph type="ftr" sz="quarter" idx="11"/>
          </p:nvPr>
        </p:nvSpPr>
        <p:spPr/>
        <p:txBody>
          <a:bodyPr/>
          <a:lstStyle/>
          <a:p>
            <a:r>
              <a:rPr lang="en-US"/>
              <a:t>DPPD, Ministry of Health FY2018/19 </a:t>
            </a:r>
          </a:p>
        </p:txBody>
      </p:sp>
      <p:sp>
        <p:nvSpPr>
          <p:cNvPr id="6" name="Slide Number Placeholder 5"/>
          <p:cNvSpPr>
            <a:spLocks noGrp="1"/>
          </p:cNvSpPr>
          <p:nvPr>
            <p:ph type="sldNum" sz="quarter" idx="12"/>
          </p:nvPr>
        </p:nvSpPr>
        <p:spPr/>
        <p:txBody>
          <a:bodyPr/>
          <a:lstStyle/>
          <a:p>
            <a:fld id="{B6784B44-E009-41D0-846E-76C082E0550B}" type="slidenum">
              <a:rPr lang="en-US" smtClean="0"/>
              <a:t>‹#›</a:t>
            </a:fld>
            <a:endParaRPr lang="en-US"/>
          </a:p>
        </p:txBody>
      </p:sp>
    </p:spTree>
    <p:extLst>
      <p:ext uri="{BB962C8B-B14F-4D97-AF65-F5344CB8AC3E}">
        <p14:creationId xmlns:p14="http://schemas.microsoft.com/office/powerpoint/2010/main" val="3949843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6D4B25-27DA-DF42-B241-E7BFCD9A0382}" type="datetime1">
              <a:rPr lang="en-US" smtClean="0"/>
              <a:t>2/22/19</a:t>
            </a:fld>
            <a:endParaRPr lang="en-US"/>
          </a:p>
        </p:txBody>
      </p:sp>
      <p:sp>
        <p:nvSpPr>
          <p:cNvPr id="5" name="Footer Placeholder 4"/>
          <p:cNvSpPr>
            <a:spLocks noGrp="1"/>
          </p:cNvSpPr>
          <p:nvPr>
            <p:ph type="ftr" sz="quarter" idx="11"/>
          </p:nvPr>
        </p:nvSpPr>
        <p:spPr/>
        <p:txBody>
          <a:bodyPr/>
          <a:lstStyle/>
          <a:p>
            <a:r>
              <a:rPr lang="en-US"/>
              <a:t>DPPD, Ministry of Health FY2018/19 </a:t>
            </a:r>
          </a:p>
        </p:txBody>
      </p:sp>
      <p:sp>
        <p:nvSpPr>
          <p:cNvPr id="6" name="Slide Number Placeholder 5"/>
          <p:cNvSpPr>
            <a:spLocks noGrp="1"/>
          </p:cNvSpPr>
          <p:nvPr>
            <p:ph type="sldNum" sz="quarter" idx="12"/>
          </p:nvPr>
        </p:nvSpPr>
        <p:spPr/>
        <p:txBody>
          <a:bodyPr/>
          <a:lstStyle/>
          <a:p>
            <a:fld id="{B6784B44-E009-41D0-846E-76C082E0550B}" type="slidenum">
              <a:rPr lang="en-US" smtClean="0"/>
              <a:t>‹#›</a:t>
            </a:fld>
            <a:endParaRPr lang="en-US"/>
          </a:p>
        </p:txBody>
      </p:sp>
    </p:spTree>
    <p:extLst>
      <p:ext uri="{BB962C8B-B14F-4D97-AF65-F5344CB8AC3E}">
        <p14:creationId xmlns:p14="http://schemas.microsoft.com/office/powerpoint/2010/main" val="194944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B72252-7185-4D41-9EA8-6884509638AA}" type="datetime1">
              <a:rPr lang="en-US" smtClean="0"/>
              <a:t>2/22/19</a:t>
            </a:fld>
            <a:endParaRPr lang="en-US"/>
          </a:p>
        </p:txBody>
      </p:sp>
      <p:sp>
        <p:nvSpPr>
          <p:cNvPr id="5" name="Footer Placeholder 4"/>
          <p:cNvSpPr>
            <a:spLocks noGrp="1"/>
          </p:cNvSpPr>
          <p:nvPr>
            <p:ph type="ftr" sz="quarter" idx="11"/>
          </p:nvPr>
        </p:nvSpPr>
        <p:spPr/>
        <p:txBody>
          <a:bodyPr/>
          <a:lstStyle/>
          <a:p>
            <a:r>
              <a:rPr lang="en-US"/>
              <a:t>DPPD, Ministry of Health FY2018/19 </a:t>
            </a:r>
          </a:p>
        </p:txBody>
      </p:sp>
      <p:sp>
        <p:nvSpPr>
          <p:cNvPr id="6" name="Slide Number Placeholder 5"/>
          <p:cNvSpPr>
            <a:spLocks noGrp="1"/>
          </p:cNvSpPr>
          <p:nvPr>
            <p:ph type="sldNum" sz="quarter" idx="12"/>
          </p:nvPr>
        </p:nvSpPr>
        <p:spPr/>
        <p:txBody>
          <a:bodyPr/>
          <a:lstStyle/>
          <a:p>
            <a:fld id="{B6784B44-E009-41D0-846E-76C082E0550B}" type="slidenum">
              <a:rPr lang="en-US" smtClean="0"/>
              <a:t>‹#›</a:t>
            </a:fld>
            <a:endParaRPr lang="en-US"/>
          </a:p>
        </p:txBody>
      </p:sp>
    </p:spTree>
    <p:extLst>
      <p:ext uri="{BB962C8B-B14F-4D97-AF65-F5344CB8AC3E}">
        <p14:creationId xmlns:p14="http://schemas.microsoft.com/office/powerpoint/2010/main" val="199230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105402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9" name="think-cell Slide" r:id="rId4" imgW="216" imgH="216" progId="TCLayout.ActiveDocument.1">
                  <p:embed/>
                </p:oleObj>
              </mc:Choice>
              <mc:Fallback>
                <p:oleObj name="think-cell Slide" r:id="rId4" imgW="216" imgH="216" progId="TCLayout.ActiveDocument.1">
                  <p:embed/>
                  <p:pic>
                    <p:nvPicPr>
                      <p:cNvPr id="8" name="Object 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838200" y="0"/>
            <a:ext cx="10246895" cy="1034520"/>
          </a:xfrm>
        </p:spPr>
        <p:txBody>
          <a:bodyPr anchor="b">
            <a:normAutofit/>
          </a:bodyPr>
          <a:lstStyle>
            <a:lvl1pPr algn="ctr">
              <a:defRPr sz="3600" b="0">
                <a:latin typeface="Baghdad" pitchFamily="2" charset="-78"/>
                <a:cs typeface="Baghdad" pitchFamily="2" charset="-78"/>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194431-E85C-B748-B123-2F195ECF0320}" type="datetime1">
              <a:rPr lang="en-US" smtClean="0"/>
              <a:t>2/22/19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DPPD, Ministry of Health FY2018/19 </a:t>
            </a:r>
            <a:endParaRPr lang="en-US" dirty="0"/>
          </a:p>
        </p:txBody>
      </p:sp>
      <p:sp>
        <p:nvSpPr>
          <p:cNvPr id="6" name="Slide Number Placeholder 5"/>
          <p:cNvSpPr>
            <a:spLocks noGrp="1"/>
          </p:cNvSpPr>
          <p:nvPr>
            <p:ph type="sldNum" sz="quarter" idx="12"/>
          </p:nvPr>
        </p:nvSpPr>
        <p:spPr/>
        <p:txBody>
          <a:bodyPr/>
          <a:lstStyle/>
          <a:p>
            <a:fld id="{B6784B44-E009-41D0-846E-76C082E0550B}" type="slidenum">
              <a:rPr lang="en-US" smtClean="0"/>
              <a:t>‹#›</a:t>
            </a:fld>
            <a:endParaRPr lang="en-US"/>
          </a:p>
        </p:txBody>
      </p:sp>
      <p:cxnSp>
        <p:nvCxnSpPr>
          <p:cNvPr id="9" name="Straight Connector 8"/>
          <p:cNvCxnSpPr/>
          <p:nvPr userDrawn="1"/>
        </p:nvCxnSpPr>
        <p:spPr>
          <a:xfrm>
            <a:off x="838200" y="1220257"/>
            <a:ext cx="11353800" cy="0"/>
          </a:xfrm>
          <a:prstGeom prst="line">
            <a:avLst/>
          </a:prstGeom>
          <a:ln w="28575">
            <a:solidFill>
              <a:srgbClr val="339E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16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0">
                <a:latin typeface="Baghdad" pitchFamily="2" charset="-78"/>
                <a:cs typeface="Baghdad" pitchFamily="2" charset="-78"/>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7FCB0A-C5D1-F24A-AF76-AAE7A1BEE169}" type="datetime1">
              <a:rPr lang="en-US" smtClean="0"/>
              <a:t>2/22/19</a:t>
            </a:fld>
            <a:endParaRPr lang="en-US"/>
          </a:p>
        </p:txBody>
      </p:sp>
      <p:sp>
        <p:nvSpPr>
          <p:cNvPr id="5" name="Footer Placeholder 4"/>
          <p:cNvSpPr>
            <a:spLocks noGrp="1"/>
          </p:cNvSpPr>
          <p:nvPr>
            <p:ph type="ftr" sz="quarter" idx="11"/>
          </p:nvPr>
        </p:nvSpPr>
        <p:spPr/>
        <p:txBody>
          <a:bodyPr/>
          <a:lstStyle/>
          <a:p>
            <a:r>
              <a:rPr lang="en-US"/>
              <a:t>DPPD, Ministry of Health FY2018/19 </a:t>
            </a:r>
          </a:p>
        </p:txBody>
      </p:sp>
      <p:sp>
        <p:nvSpPr>
          <p:cNvPr id="6" name="Slide Number Placeholder 5"/>
          <p:cNvSpPr>
            <a:spLocks noGrp="1"/>
          </p:cNvSpPr>
          <p:nvPr>
            <p:ph type="sldNum" sz="quarter" idx="12"/>
          </p:nvPr>
        </p:nvSpPr>
        <p:spPr/>
        <p:txBody>
          <a:bodyPr/>
          <a:lstStyle/>
          <a:p>
            <a:fld id="{B6784B44-E009-41D0-846E-76C082E0550B}" type="slidenum">
              <a:rPr lang="en-US" smtClean="0"/>
              <a:t>‹#›</a:t>
            </a:fld>
            <a:endParaRPr lang="en-US"/>
          </a:p>
        </p:txBody>
      </p:sp>
      <p:cxnSp>
        <p:nvCxnSpPr>
          <p:cNvPr id="7" name="Straight Connector 6">
            <a:extLst>
              <a:ext uri="{FF2B5EF4-FFF2-40B4-BE49-F238E27FC236}">
                <a16:creationId xmlns:a16="http://schemas.microsoft.com/office/drawing/2014/main" id="{79385E5C-C9D6-4BA8-B50A-1E40B0CC360D}"/>
              </a:ext>
            </a:extLst>
          </p:cNvPr>
          <p:cNvCxnSpPr/>
          <p:nvPr userDrawn="1"/>
        </p:nvCxnSpPr>
        <p:spPr>
          <a:xfrm>
            <a:off x="857865" y="4562475"/>
            <a:ext cx="11353800" cy="0"/>
          </a:xfrm>
          <a:prstGeom prst="line">
            <a:avLst/>
          </a:prstGeom>
          <a:ln w="28575">
            <a:solidFill>
              <a:srgbClr val="339E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98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224D12-0E4D-AC48-AC12-98B440173E46}" type="datetime1">
              <a:rPr lang="en-US" smtClean="0"/>
              <a:t>2/22/19</a:t>
            </a:fld>
            <a:endParaRPr lang="en-US"/>
          </a:p>
        </p:txBody>
      </p:sp>
      <p:sp>
        <p:nvSpPr>
          <p:cNvPr id="6" name="Footer Placeholder 5"/>
          <p:cNvSpPr>
            <a:spLocks noGrp="1"/>
          </p:cNvSpPr>
          <p:nvPr>
            <p:ph type="ftr" sz="quarter" idx="11"/>
          </p:nvPr>
        </p:nvSpPr>
        <p:spPr/>
        <p:txBody>
          <a:bodyPr/>
          <a:lstStyle/>
          <a:p>
            <a:r>
              <a:rPr lang="en-US"/>
              <a:t>DPPD, Ministry of Health FY2018/19 </a:t>
            </a:r>
          </a:p>
        </p:txBody>
      </p:sp>
      <p:sp>
        <p:nvSpPr>
          <p:cNvPr id="7" name="Slide Number Placeholder 6"/>
          <p:cNvSpPr>
            <a:spLocks noGrp="1"/>
          </p:cNvSpPr>
          <p:nvPr>
            <p:ph type="sldNum" sz="quarter" idx="12"/>
          </p:nvPr>
        </p:nvSpPr>
        <p:spPr/>
        <p:txBody>
          <a:bodyPr/>
          <a:lstStyle/>
          <a:p>
            <a:fld id="{B6784B44-E009-41D0-846E-76C082E0550B}" type="slidenum">
              <a:rPr lang="en-US" smtClean="0"/>
              <a:t>‹#›</a:t>
            </a:fld>
            <a:endParaRPr lang="en-US"/>
          </a:p>
        </p:txBody>
      </p:sp>
    </p:spTree>
    <p:extLst>
      <p:ext uri="{BB962C8B-B14F-4D97-AF65-F5344CB8AC3E}">
        <p14:creationId xmlns:p14="http://schemas.microsoft.com/office/powerpoint/2010/main" val="106760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E2D5A1-6E18-2D46-A93B-B735ED9413CE}" type="datetime1">
              <a:rPr lang="en-US" smtClean="0"/>
              <a:t>2/22/19</a:t>
            </a:fld>
            <a:endParaRPr lang="en-US"/>
          </a:p>
        </p:txBody>
      </p:sp>
      <p:sp>
        <p:nvSpPr>
          <p:cNvPr id="8" name="Footer Placeholder 7"/>
          <p:cNvSpPr>
            <a:spLocks noGrp="1"/>
          </p:cNvSpPr>
          <p:nvPr>
            <p:ph type="ftr" sz="quarter" idx="11"/>
          </p:nvPr>
        </p:nvSpPr>
        <p:spPr/>
        <p:txBody>
          <a:bodyPr/>
          <a:lstStyle/>
          <a:p>
            <a:r>
              <a:rPr lang="en-US"/>
              <a:t>DPPD, Ministry of Health FY2018/19 </a:t>
            </a:r>
          </a:p>
        </p:txBody>
      </p:sp>
      <p:sp>
        <p:nvSpPr>
          <p:cNvPr id="9" name="Slide Number Placeholder 8"/>
          <p:cNvSpPr>
            <a:spLocks noGrp="1"/>
          </p:cNvSpPr>
          <p:nvPr>
            <p:ph type="sldNum" sz="quarter" idx="12"/>
          </p:nvPr>
        </p:nvSpPr>
        <p:spPr/>
        <p:txBody>
          <a:bodyPr/>
          <a:lstStyle/>
          <a:p>
            <a:fld id="{B6784B44-E009-41D0-846E-76C082E0550B}" type="slidenum">
              <a:rPr lang="en-US" smtClean="0"/>
              <a:t>‹#›</a:t>
            </a:fld>
            <a:endParaRPr lang="en-US"/>
          </a:p>
        </p:txBody>
      </p:sp>
    </p:spTree>
    <p:extLst>
      <p:ext uri="{BB962C8B-B14F-4D97-AF65-F5344CB8AC3E}">
        <p14:creationId xmlns:p14="http://schemas.microsoft.com/office/powerpoint/2010/main" val="4269971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12677E-55D8-704E-8362-810EA7C4A05F}" type="datetime1">
              <a:rPr lang="en-US" smtClean="0"/>
              <a:t>2/22/19</a:t>
            </a:fld>
            <a:endParaRPr lang="en-US"/>
          </a:p>
        </p:txBody>
      </p:sp>
      <p:sp>
        <p:nvSpPr>
          <p:cNvPr id="4" name="Footer Placeholder 3"/>
          <p:cNvSpPr>
            <a:spLocks noGrp="1"/>
          </p:cNvSpPr>
          <p:nvPr>
            <p:ph type="ftr" sz="quarter" idx="11"/>
          </p:nvPr>
        </p:nvSpPr>
        <p:spPr/>
        <p:txBody>
          <a:bodyPr/>
          <a:lstStyle/>
          <a:p>
            <a:r>
              <a:rPr lang="en-US"/>
              <a:t>DPPD, Ministry of Health FY2018/19 </a:t>
            </a:r>
          </a:p>
        </p:txBody>
      </p:sp>
      <p:sp>
        <p:nvSpPr>
          <p:cNvPr id="5" name="Slide Number Placeholder 4"/>
          <p:cNvSpPr>
            <a:spLocks noGrp="1"/>
          </p:cNvSpPr>
          <p:nvPr>
            <p:ph type="sldNum" sz="quarter" idx="12"/>
          </p:nvPr>
        </p:nvSpPr>
        <p:spPr/>
        <p:txBody>
          <a:bodyPr/>
          <a:lstStyle/>
          <a:p>
            <a:fld id="{B6784B44-E009-41D0-846E-76C082E0550B}" type="slidenum">
              <a:rPr lang="en-US" smtClean="0"/>
              <a:t>‹#›</a:t>
            </a:fld>
            <a:endParaRPr lang="en-US"/>
          </a:p>
        </p:txBody>
      </p:sp>
    </p:spTree>
    <p:extLst>
      <p:ext uri="{BB962C8B-B14F-4D97-AF65-F5344CB8AC3E}">
        <p14:creationId xmlns:p14="http://schemas.microsoft.com/office/powerpoint/2010/main" val="213721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A4F8A1-81E2-134F-A604-836439539743}" type="datetime1">
              <a:rPr lang="en-US" smtClean="0"/>
              <a:t>2/22/19</a:t>
            </a:fld>
            <a:endParaRPr lang="en-US"/>
          </a:p>
        </p:txBody>
      </p:sp>
      <p:sp>
        <p:nvSpPr>
          <p:cNvPr id="3" name="Footer Placeholder 2"/>
          <p:cNvSpPr>
            <a:spLocks noGrp="1"/>
          </p:cNvSpPr>
          <p:nvPr>
            <p:ph type="ftr" sz="quarter" idx="11"/>
          </p:nvPr>
        </p:nvSpPr>
        <p:spPr/>
        <p:txBody>
          <a:bodyPr/>
          <a:lstStyle/>
          <a:p>
            <a:r>
              <a:rPr lang="en-US"/>
              <a:t>DPPD, Ministry of Health FY2018/19 </a:t>
            </a:r>
          </a:p>
        </p:txBody>
      </p:sp>
      <p:sp>
        <p:nvSpPr>
          <p:cNvPr id="4" name="Slide Number Placeholder 3"/>
          <p:cNvSpPr>
            <a:spLocks noGrp="1"/>
          </p:cNvSpPr>
          <p:nvPr>
            <p:ph type="sldNum" sz="quarter" idx="12"/>
          </p:nvPr>
        </p:nvSpPr>
        <p:spPr/>
        <p:txBody>
          <a:bodyPr/>
          <a:lstStyle/>
          <a:p>
            <a:fld id="{B6784B44-E009-41D0-846E-76C082E0550B}" type="slidenum">
              <a:rPr lang="en-US" smtClean="0"/>
              <a:t>‹#›</a:t>
            </a:fld>
            <a:endParaRPr lang="en-US"/>
          </a:p>
        </p:txBody>
      </p:sp>
    </p:spTree>
    <p:extLst>
      <p:ext uri="{BB962C8B-B14F-4D97-AF65-F5344CB8AC3E}">
        <p14:creationId xmlns:p14="http://schemas.microsoft.com/office/powerpoint/2010/main" val="3993810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solidFill>
            <a:srgbClr val="339E35"/>
          </a:solidFill>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solidFill>
            <a:srgbClr val="339E35"/>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A712B963-F18A-2D45-BD86-F935899E1C28}" type="datetime1">
              <a:rPr lang="en-US" smtClean="0"/>
              <a:t>2/22/19</a:t>
            </a:fld>
            <a:endParaRPr lang="en-US"/>
          </a:p>
        </p:txBody>
      </p:sp>
      <p:sp>
        <p:nvSpPr>
          <p:cNvPr id="6" name="Footer Placeholder 5"/>
          <p:cNvSpPr>
            <a:spLocks noGrp="1"/>
          </p:cNvSpPr>
          <p:nvPr>
            <p:ph type="ftr" sz="quarter" idx="11"/>
          </p:nvPr>
        </p:nvSpPr>
        <p:spPr/>
        <p:txBody>
          <a:bodyPr/>
          <a:lstStyle/>
          <a:p>
            <a:r>
              <a:rPr lang="en-US"/>
              <a:t>DPPD, Ministry of Health FY2018/19 </a:t>
            </a:r>
          </a:p>
        </p:txBody>
      </p:sp>
      <p:sp>
        <p:nvSpPr>
          <p:cNvPr id="7" name="Slide Number Placeholder 6"/>
          <p:cNvSpPr>
            <a:spLocks noGrp="1"/>
          </p:cNvSpPr>
          <p:nvPr>
            <p:ph type="sldNum" sz="quarter" idx="12"/>
          </p:nvPr>
        </p:nvSpPr>
        <p:spPr/>
        <p:txBody>
          <a:bodyPr/>
          <a:lstStyle/>
          <a:p>
            <a:fld id="{B6784B44-E009-41D0-846E-76C082E0550B}" type="slidenum">
              <a:rPr lang="en-US" smtClean="0"/>
              <a:t>‹#›</a:t>
            </a:fld>
            <a:endParaRPr lang="en-US"/>
          </a:p>
        </p:txBody>
      </p:sp>
    </p:spTree>
    <p:extLst>
      <p:ext uri="{BB962C8B-B14F-4D97-AF65-F5344CB8AC3E}">
        <p14:creationId xmlns:p14="http://schemas.microsoft.com/office/powerpoint/2010/main" val="3771066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43C00B-0332-1448-B8B5-70ACE656D5A2}" type="datetime1">
              <a:rPr lang="en-US" smtClean="0"/>
              <a:t>2/22/19</a:t>
            </a:fld>
            <a:endParaRPr lang="en-US"/>
          </a:p>
        </p:txBody>
      </p:sp>
      <p:sp>
        <p:nvSpPr>
          <p:cNvPr id="6" name="Footer Placeholder 5"/>
          <p:cNvSpPr>
            <a:spLocks noGrp="1"/>
          </p:cNvSpPr>
          <p:nvPr>
            <p:ph type="ftr" sz="quarter" idx="11"/>
          </p:nvPr>
        </p:nvSpPr>
        <p:spPr/>
        <p:txBody>
          <a:bodyPr/>
          <a:lstStyle/>
          <a:p>
            <a:r>
              <a:rPr lang="en-US"/>
              <a:t>DPPD, Ministry of Health FY2018/19 </a:t>
            </a:r>
          </a:p>
        </p:txBody>
      </p:sp>
      <p:sp>
        <p:nvSpPr>
          <p:cNvPr id="7" name="Slide Number Placeholder 6"/>
          <p:cNvSpPr>
            <a:spLocks noGrp="1"/>
          </p:cNvSpPr>
          <p:nvPr>
            <p:ph type="sldNum" sz="quarter" idx="12"/>
          </p:nvPr>
        </p:nvSpPr>
        <p:spPr/>
        <p:txBody>
          <a:bodyPr/>
          <a:lstStyle/>
          <a:p>
            <a:fld id="{B6784B44-E009-41D0-846E-76C082E0550B}" type="slidenum">
              <a:rPr lang="en-US" smtClean="0"/>
              <a:t>‹#›</a:t>
            </a:fld>
            <a:endParaRPr lang="en-US"/>
          </a:p>
        </p:txBody>
      </p:sp>
    </p:spTree>
    <p:extLst>
      <p:ext uri="{BB962C8B-B14F-4D97-AF65-F5344CB8AC3E}">
        <p14:creationId xmlns:p14="http://schemas.microsoft.com/office/powerpoint/2010/main" val="72333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4"/>
            </p:custDataLst>
            <p:extLst>
              <p:ext uri="{D42A27DB-BD31-4B8C-83A1-F6EECF244321}">
                <p14:modId xmlns:p14="http://schemas.microsoft.com/office/powerpoint/2010/main" val="15692239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5" name="think-cell Slide" r:id="rId15" imgW="216" imgH="216" progId="TCLayout.ActiveDocument.1">
                  <p:embed/>
                </p:oleObj>
              </mc:Choice>
              <mc:Fallback>
                <p:oleObj name="think-cell Slide" r:id="rId15" imgW="216" imgH="216" progId="TCLayout.ActiveDocument.1">
                  <p:embed/>
                  <p:pic>
                    <p:nvPicPr>
                      <p:cNvPr id="7" name="Object 6"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963AB-ED26-7B44-8C14-22E09E8A8DD3}" type="datetime1">
              <a:rPr lang="en-US" smtClean="0"/>
              <a:t>2/22/19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DPPD, Ministry of Health FY2018/19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84B44-E009-41D0-846E-76C082E0550B}" type="slidenum">
              <a:rPr lang="en-US" smtClean="0"/>
              <a:t>‹#›</a:t>
            </a:fld>
            <a:endParaRPr lang="en-US"/>
          </a:p>
        </p:txBody>
      </p:sp>
      <p:pic>
        <p:nvPicPr>
          <p:cNvPr id="9" name="Picture 2" descr="Image result for Malawi Ministry of Health logo">
            <a:extLst>
              <a:ext uri="{FF2B5EF4-FFF2-40B4-BE49-F238E27FC236}">
                <a16:creationId xmlns:a16="http://schemas.microsoft.com/office/drawing/2014/main" id="{7C3EEEF5-CA13-48C1-8A6C-0409657F6CD6}"/>
              </a:ext>
            </a:extLst>
          </p:cNvPr>
          <p:cNvPicPr>
            <a:picLocks noChangeAspect="1" noChangeArrowheads="1"/>
          </p:cNvPicPr>
          <p:nvPr userDrawn="1"/>
        </p:nvPicPr>
        <p:blipFill>
          <a:blip r:embed="rId17" cstate="print">
            <a:extLst>
              <a:ext uri="{28A0092B-C50C-407E-A947-70E740481C1C}">
                <a14:useLocalDpi xmlns:a14="http://schemas.microsoft.com/office/drawing/2010/main"/>
              </a:ext>
            </a:extLst>
          </a:blip>
          <a:srcRect/>
          <a:stretch>
            <a:fillRect/>
          </a:stretch>
        </p:blipFill>
        <p:spPr bwMode="auto">
          <a:xfrm>
            <a:off x="11127137" y="136525"/>
            <a:ext cx="966462" cy="99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07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5.png"/><Relationship Id="rId7" Type="http://schemas.openxmlformats.org/officeDocument/2006/relationships/diagramLayout" Target="../diagrams/layout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Data" Target="../diagrams/data13.xml"/><Relationship Id="rId5" Type="http://schemas.openxmlformats.org/officeDocument/2006/relationships/image" Target="../media/image10.png"/><Relationship Id="rId10" Type="http://schemas.microsoft.com/office/2007/relationships/diagramDrawing" Target="../diagrams/drawing13.xml"/><Relationship Id="rId4" Type="http://schemas.openxmlformats.org/officeDocument/2006/relationships/image" Target="../media/image6.png"/><Relationship Id="rId9" Type="http://schemas.openxmlformats.org/officeDocument/2006/relationships/diagramColors" Target="../diagrams/colors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14.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microsoft.com/office/2007/relationships/diagramDrawing" Target="../diagrams/drawing25.xm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diagramColors" Target="../diagrams/colors25.xml"/><Relationship Id="rId2" Type="http://schemas.openxmlformats.org/officeDocument/2006/relationships/image" Target="../media/image15.png"/><Relationship Id="rId16" Type="http://schemas.openxmlformats.org/officeDocument/2006/relationships/diagramQuickStyle" Target="../diagrams/quickStyle25.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diagramLayout" Target="../diagrams/layout25.xml"/><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diagramData" Target="../diagrams/data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29.png"/><Relationship Id="rId7" Type="http://schemas.openxmlformats.org/officeDocument/2006/relationships/diagramColors" Target="../diagrams/colors30.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33.xml"/><Relationship Id="rId7" Type="http://schemas.openxmlformats.org/officeDocument/2006/relationships/image" Target="../media/image31.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Layout" Target="../diagrams/layout3.xml"/><Relationship Id="rId7" Type="http://schemas.openxmlformats.org/officeDocument/2006/relationships/image" Target="../media/image4.(null)"/><Relationship Id="rId12" Type="http://schemas.microsoft.com/office/2007/relationships/diagramDrawing" Target="../diagrams/drawing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Colors" Target="../diagrams/colors4.xml"/><Relationship Id="rId5" Type="http://schemas.openxmlformats.org/officeDocument/2006/relationships/diagramColors" Target="../diagrams/colors3.xml"/><Relationship Id="rId10" Type="http://schemas.openxmlformats.org/officeDocument/2006/relationships/diagramQuickStyle" Target="../diagrams/quickStyle4.xml"/><Relationship Id="rId4" Type="http://schemas.openxmlformats.org/officeDocument/2006/relationships/diagramQuickStyle" Target="../diagrams/quickStyle3.xml"/><Relationship Id="rId9"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diagramDrawing" Target="../diagrams/drawing5.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diagramColors" Target="../diagrams/colors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diagramQuickStyle" Target="../diagrams/quickStyle5.xml"/><Relationship Id="rId5" Type="http://schemas.openxmlformats.org/officeDocument/2006/relationships/image" Target="../media/image7.png"/><Relationship Id="rId10" Type="http://schemas.openxmlformats.org/officeDocument/2006/relationships/diagramLayout" Target="../diagrams/layout5.xml"/><Relationship Id="rId4" Type="http://schemas.openxmlformats.org/officeDocument/2006/relationships/image" Target="../media/image6.png"/><Relationship Id="rId9" Type="http://schemas.openxmlformats.org/officeDocument/2006/relationships/diagramData" Target="../diagrams/data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diagramData" Target="../diagrams/data36.xml"/><Relationship Id="rId7" Type="http://schemas.microsoft.com/office/2007/relationships/diagramDrawing" Target="../diagrams/drawing36.xml"/><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24.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36.xml"/><Relationship Id="rId11" Type="http://schemas.openxmlformats.org/officeDocument/2006/relationships/image" Target="../media/image19.png"/><Relationship Id="rId5" Type="http://schemas.openxmlformats.org/officeDocument/2006/relationships/diagramQuickStyle" Target="../diagrams/quickStyle36.xml"/><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8.png"/><Relationship Id="rId4" Type="http://schemas.openxmlformats.org/officeDocument/2006/relationships/diagramLayout" Target="../diagrams/layout36.xml"/><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1.png"/><Relationship Id="rId7" Type="http://schemas.openxmlformats.org/officeDocument/2006/relationships/diagramColors" Target="../diagrams/colors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7009" y="1090673"/>
            <a:ext cx="9927265" cy="2387600"/>
          </a:xfrm>
        </p:spPr>
        <p:txBody>
          <a:bodyPr>
            <a:normAutofit/>
          </a:bodyPr>
          <a:lstStyle/>
          <a:p>
            <a:r>
              <a:rPr lang="en-US" sz="4800" b="1" u="sng" dirty="0"/>
              <a:t>Resource Allocation Formula (RAF):</a:t>
            </a:r>
            <a:br>
              <a:rPr lang="en-US" sz="4800" b="1" dirty="0"/>
            </a:br>
            <a:r>
              <a:rPr lang="en-US" sz="4800" dirty="0"/>
              <a:t>Rationale and Options</a:t>
            </a:r>
            <a:endParaRPr lang="en-US" sz="4400" dirty="0"/>
          </a:p>
        </p:txBody>
      </p:sp>
      <p:sp>
        <p:nvSpPr>
          <p:cNvPr id="3" name="Subtitle 2"/>
          <p:cNvSpPr>
            <a:spLocks noGrp="1"/>
          </p:cNvSpPr>
          <p:nvPr>
            <p:ph type="subTitle" idx="1"/>
          </p:nvPr>
        </p:nvSpPr>
        <p:spPr>
          <a:xfrm>
            <a:off x="1577009" y="4815537"/>
            <a:ext cx="9144000" cy="1655762"/>
          </a:xfrm>
        </p:spPr>
        <p:txBody>
          <a:bodyPr>
            <a:normAutofit/>
          </a:bodyPr>
          <a:lstStyle/>
          <a:p>
            <a:r>
              <a:rPr lang="en-GB" sz="3200" b="1" dirty="0">
                <a:latin typeface="Segoe UI" panose="020B0502040204020203" pitchFamily="34" charset="0"/>
                <a:cs typeface="Segoe UI" panose="020B0502040204020203" pitchFamily="34" charset="0"/>
              </a:rPr>
              <a:t>Malawi Sun Hotel, Blantyre</a:t>
            </a:r>
          </a:p>
          <a:p>
            <a:r>
              <a:rPr lang="en-GB" sz="3200" b="1" dirty="0">
                <a:latin typeface="Segoe UI" panose="020B0502040204020203" pitchFamily="34" charset="0"/>
                <a:cs typeface="Segoe UI" panose="020B0502040204020203" pitchFamily="34" charset="0"/>
              </a:rPr>
              <a:t>22 February 2019</a:t>
            </a:r>
            <a:endParaRPr lang="en-US" sz="3200" dirty="0"/>
          </a:p>
        </p:txBody>
      </p:sp>
      <p:grpSp>
        <p:nvGrpSpPr>
          <p:cNvPr id="6" name="Group 5"/>
          <p:cNvGrpSpPr>
            <a:grpSpLocks/>
          </p:cNvGrpSpPr>
          <p:nvPr/>
        </p:nvGrpSpPr>
        <p:grpSpPr bwMode="auto">
          <a:xfrm>
            <a:off x="168008" y="281354"/>
            <a:ext cx="958059" cy="6393839"/>
            <a:chOff x="-818" y="0"/>
            <a:chExt cx="10359" cy="106945"/>
          </a:xfrm>
        </p:grpSpPr>
        <p:sp>
          <p:nvSpPr>
            <p:cNvPr id="7" name="Rectangle 6"/>
            <p:cNvSpPr>
              <a:spLocks noChangeArrowheads="1"/>
            </p:cNvSpPr>
            <p:nvPr/>
          </p:nvSpPr>
          <p:spPr bwMode="auto">
            <a:xfrm>
              <a:off x="-818" y="0"/>
              <a:ext cx="3997" cy="106945"/>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endParaRPr lang="en-US"/>
            </a:p>
          </p:txBody>
        </p:sp>
        <p:sp>
          <p:nvSpPr>
            <p:cNvPr id="8" name="Rectangle 7"/>
            <p:cNvSpPr>
              <a:spLocks noChangeArrowheads="1"/>
            </p:cNvSpPr>
            <p:nvPr/>
          </p:nvSpPr>
          <p:spPr bwMode="auto">
            <a:xfrm>
              <a:off x="3180" y="0"/>
              <a:ext cx="3181" cy="106945"/>
            </a:xfrm>
            <a:prstGeom prst="rect">
              <a:avLst/>
            </a:prstGeom>
            <a:solidFill>
              <a:srgbClr val="FF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endParaRPr lang="en-US"/>
            </a:p>
          </p:txBody>
        </p:sp>
        <p:sp>
          <p:nvSpPr>
            <p:cNvPr id="9" name="Rectangle 8"/>
            <p:cNvSpPr>
              <a:spLocks noChangeArrowheads="1"/>
            </p:cNvSpPr>
            <p:nvPr/>
          </p:nvSpPr>
          <p:spPr bwMode="auto">
            <a:xfrm>
              <a:off x="6361" y="0"/>
              <a:ext cx="3180" cy="106945"/>
            </a:xfrm>
            <a:prstGeom prst="rect">
              <a:avLst/>
            </a:prstGeom>
            <a:solidFill>
              <a:srgbClr val="00B050"/>
            </a:solidFill>
            <a:ln>
              <a:noFill/>
            </a:ln>
            <a:extLs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endParaRPr lang="en-US"/>
            </a:p>
          </p:txBody>
        </p:sp>
      </p:grpSp>
    </p:spTree>
    <p:extLst>
      <p:ext uri="{BB962C8B-B14F-4D97-AF65-F5344CB8AC3E}">
        <p14:creationId xmlns:p14="http://schemas.microsoft.com/office/powerpoint/2010/main" val="2789437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97192-53DE-E845-A9A4-1E856752BE9E}"/>
              </a:ext>
            </a:extLst>
          </p:cNvPr>
          <p:cNvSpPr>
            <a:spLocks noGrp="1"/>
          </p:cNvSpPr>
          <p:nvPr>
            <p:ph type="title"/>
          </p:nvPr>
        </p:nvSpPr>
        <p:spPr/>
        <p:txBody>
          <a:bodyPr/>
          <a:lstStyle/>
          <a:p>
            <a:pPr algn="ctr"/>
            <a:r>
              <a:rPr lang="en-US" dirty="0"/>
              <a:t>Elements of Capitation Funding (2)</a:t>
            </a:r>
          </a:p>
        </p:txBody>
      </p:sp>
      <p:sp>
        <p:nvSpPr>
          <p:cNvPr id="3" name="Content Placeholder 2">
            <a:extLst>
              <a:ext uri="{FF2B5EF4-FFF2-40B4-BE49-F238E27FC236}">
                <a16:creationId xmlns:a16="http://schemas.microsoft.com/office/drawing/2014/main" id="{91263F71-E320-344C-9534-E4D3FB5BA0AD}"/>
              </a:ext>
            </a:extLst>
          </p:cNvPr>
          <p:cNvSpPr>
            <a:spLocks noGrp="1"/>
          </p:cNvSpPr>
          <p:nvPr>
            <p:ph idx="1"/>
          </p:nvPr>
        </p:nvSpPr>
        <p:spPr/>
        <p:txBody>
          <a:bodyPr>
            <a:normAutofit fontScale="92500" lnSpcReduction="10000"/>
          </a:bodyPr>
          <a:lstStyle/>
          <a:p>
            <a:pPr marL="457200" indent="-457200">
              <a:buFont typeface="+mj-lt"/>
              <a:buAutoNum type="arabicPeriod" startAt="5"/>
            </a:pPr>
            <a:r>
              <a:rPr lang="en-US" b="1" dirty="0">
                <a:solidFill>
                  <a:srgbClr val="FF0000"/>
                </a:solidFill>
              </a:rPr>
              <a:t>Counting the population: </a:t>
            </a:r>
            <a:r>
              <a:rPr lang="en-US" dirty="0"/>
              <a:t>source of data, demographic groups with different health needs, citizens not using public healthcare</a:t>
            </a:r>
          </a:p>
          <a:p>
            <a:pPr marL="385763" indent="-385763">
              <a:buFont typeface="+mj-lt"/>
              <a:buAutoNum type="arabicPeriod" startAt="5"/>
            </a:pPr>
            <a:r>
              <a:rPr lang="en-US" b="1" dirty="0">
                <a:solidFill>
                  <a:srgbClr val="FF0000"/>
                </a:solidFill>
              </a:rPr>
              <a:t>Risk-adjustment:</a:t>
            </a:r>
            <a:r>
              <a:rPr lang="en-US" dirty="0">
                <a:solidFill>
                  <a:srgbClr val="FF0000"/>
                </a:solidFill>
              </a:rPr>
              <a:t> </a:t>
            </a:r>
            <a:r>
              <a:rPr lang="en-US" dirty="0"/>
              <a:t>modelling probability of requiring services and intensity of service use</a:t>
            </a:r>
          </a:p>
          <a:p>
            <a:pPr lvl="1"/>
            <a:r>
              <a:rPr lang="en-US" dirty="0"/>
              <a:t>Challenges – administratively demanding data collection, possibility of misrepresentation by local authorities, rewarding local agencies for poor historical performance, perverse incentives for increased provision of services, </a:t>
            </a:r>
            <a:r>
              <a:rPr lang="en-US" b="1" dirty="0"/>
              <a:t>parsimony versus sensitivity</a:t>
            </a:r>
          </a:p>
          <a:p>
            <a:pPr marL="385763" indent="-385763">
              <a:buFont typeface="+mj-lt"/>
              <a:buAutoNum type="arabicPeriod" startAt="5"/>
            </a:pPr>
            <a:r>
              <a:rPr lang="en-US" b="1" dirty="0">
                <a:solidFill>
                  <a:srgbClr val="FF0000"/>
                </a:solidFill>
              </a:rPr>
              <a:t>Measuring costs: </a:t>
            </a:r>
            <a:r>
              <a:rPr lang="en-US" dirty="0"/>
              <a:t>Probability of need for services, intensity of service use, cost of service provision, cost-sharing arrangements</a:t>
            </a:r>
          </a:p>
          <a:p>
            <a:pPr marL="385763" indent="-385763">
              <a:buFont typeface="+mj-lt"/>
              <a:buAutoNum type="arabicPeriod" startAt="5"/>
            </a:pPr>
            <a:r>
              <a:rPr lang="en-US" b="1" dirty="0">
                <a:solidFill>
                  <a:srgbClr val="FF0000"/>
                </a:solidFill>
              </a:rPr>
              <a:t>Cross-border flows:</a:t>
            </a:r>
            <a:r>
              <a:rPr lang="en-US" b="1" dirty="0"/>
              <a:t> </a:t>
            </a:r>
            <a:r>
              <a:rPr lang="en-US" dirty="0"/>
              <a:t>difficult to account for unless the net flow of patients is known</a:t>
            </a:r>
            <a:endParaRPr lang="en-US" b="1" dirty="0"/>
          </a:p>
        </p:txBody>
      </p:sp>
      <p:sp>
        <p:nvSpPr>
          <p:cNvPr id="4" name="Slide Number Placeholder 3"/>
          <p:cNvSpPr>
            <a:spLocks noGrp="1"/>
          </p:cNvSpPr>
          <p:nvPr>
            <p:ph type="sldNum" sz="quarter" idx="12"/>
          </p:nvPr>
        </p:nvSpPr>
        <p:spPr/>
        <p:txBody>
          <a:bodyPr/>
          <a:lstStyle/>
          <a:p>
            <a:fld id="{E35D83CA-0F81-D447-ABB7-24B0572A7482}" type="slidenum">
              <a:rPr lang="en-US" smtClean="0"/>
              <a:t>9</a:t>
            </a:fld>
            <a:endParaRPr lang="en-US"/>
          </a:p>
        </p:txBody>
      </p:sp>
      <p:graphicFrame>
        <p:nvGraphicFramePr>
          <p:cNvPr id="5" name="Diagram 4">
            <a:extLst>
              <a:ext uri="{FF2B5EF4-FFF2-40B4-BE49-F238E27FC236}">
                <a16:creationId xmlns:a16="http://schemas.microsoft.com/office/drawing/2014/main" id="{2709C0B8-AD4E-7D4A-BD8B-38134AAE6470}"/>
              </a:ext>
            </a:extLst>
          </p:cNvPr>
          <p:cNvGraphicFramePr/>
          <p:nvPr>
            <p:extLst>
              <p:ext uri="{D42A27DB-BD31-4B8C-83A1-F6EECF244321}">
                <p14:modId xmlns:p14="http://schemas.microsoft.com/office/powerpoint/2010/main" val="3611257507"/>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879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83F8-3D23-2E45-9EC4-E31B93B6E714}"/>
              </a:ext>
            </a:extLst>
          </p:cNvPr>
          <p:cNvSpPr>
            <a:spLocks noGrp="1"/>
          </p:cNvSpPr>
          <p:nvPr>
            <p:ph type="title"/>
          </p:nvPr>
        </p:nvSpPr>
        <p:spPr>
          <a:xfrm>
            <a:off x="838200" y="0"/>
            <a:ext cx="10246895" cy="1034520"/>
          </a:xfrm>
        </p:spPr>
        <p:txBody>
          <a:bodyPr/>
          <a:lstStyle/>
          <a:p>
            <a:pPr algn="ctr"/>
            <a:r>
              <a:rPr lang="en-US" b="1" dirty="0"/>
              <a:t>Background: </a:t>
            </a:r>
            <a:r>
              <a:rPr lang="en-US" dirty="0"/>
              <a:t>Resource Allocation in Malawi (1)</a:t>
            </a:r>
          </a:p>
        </p:txBody>
      </p:sp>
      <p:sp>
        <p:nvSpPr>
          <p:cNvPr id="3" name="Content Placeholder 2">
            <a:extLst>
              <a:ext uri="{FF2B5EF4-FFF2-40B4-BE49-F238E27FC236}">
                <a16:creationId xmlns:a16="http://schemas.microsoft.com/office/drawing/2014/main" id="{14CC301A-F794-1647-9297-2FA561F30E33}"/>
              </a:ext>
            </a:extLst>
          </p:cNvPr>
          <p:cNvSpPr>
            <a:spLocks noGrp="1"/>
          </p:cNvSpPr>
          <p:nvPr>
            <p:ph idx="1"/>
          </p:nvPr>
        </p:nvSpPr>
        <p:spPr>
          <a:xfrm>
            <a:off x="1894115" y="1331170"/>
            <a:ext cx="8932222" cy="5207742"/>
          </a:xfrm>
        </p:spPr>
        <p:txBody>
          <a:bodyPr>
            <a:normAutofit/>
          </a:bodyPr>
          <a:lstStyle/>
          <a:p>
            <a:pPr marL="342900" indent="-342900"/>
            <a:r>
              <a:rPr lang="en-US" dirty="0"/>
              <a:t>Current allocation mechanism – historical precedent</a:t>
            </a:r>
          </a:p>
          <a:p>
            <a:r>
              <a:rPr lang="en-US" dirty="0"/>
              <a:t>In 2008, a formula based on five-weighted factors was developed – </a:t>
            </a:r>
          </a:p>
          <a:p>
            <a:pPr marL="914400" lvl="1" indent="-457200">
              <a:buFont typeface="+mj-lt"/>
              <a:buAutoNum type="arabicPeriod"/>
            </a:pPr>
            <a:r>
              <a:rPr lang="en-GB" dirty="0"/>
              <a:t>50% population weighted by stunting</a:t>
            </a:r>
            <a:endParaRPr lang="en-US" dirty="0"/>
          </a:p>
          <a:p>
            <a:pPr marL="914400" lvl="1" indent="-457200">
              <a:buFont typeface="+mj-lt"/>
              <a:buAutoNum type="arabicPeriod"/>
            </a:pPr>
            <a:r>
              <a:rPr lang="en-GB" dirty="0"/>
              <a:t>15% population weighted by infant mortality rate</a:t>
            </a:r>
            <a:endParaRPr lang="en-US" dirty="0"/>
          </a:p>
          <a:p>
            <a:pPr marL="914400" lvl="1" indent="-457200">
              <a:buFont typeface="+mj-lt"/>
              <a:buAutoNum type="arabicPeriod"/>
            </a:pPr>
            <a:r>
              <a:rPr lang="en-GB" dirty="0"/>
              <a:t>15% population weighted by OPD utilization rates</a:t>
            </a:r>
          </a:p>
          <a:p>
            <a:pPr marL="914400" lvl="1" indent="-457200">
              <a:buFont typeface="+mj-lt"/>
              <a:buAutoNum type="arabicPeriod"/>
            </a:pPr>
            <a:r>
              <a:rPr lang="en-GB" dirty="0"/>
              <a:t>15% bed capacity</a:t>
            </a:r>
            <a:endParaRPr lang="en-US" dirty="0"/>
          </a:p>
          <a:p>
            <a:pPr marL="914400" lvl="1" indent="-457200">
              <a:buFont typeface="+mj-lt"/>
              <a:buAutoNum type="arabicPeriod"/>
            </a:pPr>
            <a:r>
              <a:rPr lang="en-GB" dirty="0"/>
              <a:t>5% geographical size</a:t>
            </a:r>
            <a:endParaRPr lang="en-US" dirty="0"/>
          </a:p>
          <a:p>
            <a:pPr marL="342900" indent="-342900"/>
            <a:endParaRPr lang="en-US" dirty="0"/>
          </a:p>
          <a:p>
            <a:endParaRPr lang="en-US" sz="3200" dirty="0"/>
          </a:p>
          <a:p>
            <a:endParaRPr lang="en-US" sz="3200" dirty="0"/>
          </a:p>
        </p:txBody>
      </p:sp>
      <p:sp>
        <p:nvSpPr>
          <p:cNvPr id="4" name="Slide Number Placeholder 3"/>
          <p:cNvSpPr>
            <a:spLocks noGrp="1"/>
          </p:cNvSpPr>
          <p:nvPr>
            <p:ph type="sldNum" sz="quarter" idx="12"/>
          </p:nvPr>
        </p:nvSpPr>
        <p:spPr/>
        <p:txBody>
          <a:bodyPr/>
          <a:lstStyle/>
          <a:p>
            <a:fld id="{E35D83CA-0F81-D447-ABB7-24B0572A7482}" type="slidenum">
              <a:rPr lang="en-US" smtClean="0"/>
              <a:t>10</a:t>
            </a:fld>
            <a:endParaRPr lang="en-US"/>
          </a:p>
        </p:txBody>
      </p:sp>
      <p:graphicFrame>
        <p:nvGraphicFramePr>
          <p:cNvPr id="5" name="Diagram 4">
            <a:extLst>
              <a:ext uri="{FF2B5EF4-FFF2-40B4-BE49-F238E27FC236}">
                <a16:creationId xmlns:a16="http://schemas.microsoft.com/office/drawing/2014/main" id="{D27224CD-F655-3542-96E3-C21A1A4C1ED1}"/>
              </a:ext>
            </a:extLst>
          </p:cNvPr>
          <p:cNvGraphicFramePr/>
          <p:nvPr>
            <p:extLst>
              <p:ext uri="{D42A27DB-BD31-4B8C-83A1-F6EECF244321}">
                <p14:modId xmlns:p14="http://schemas.microsoft.com/office/powerpoint/2010/main" val="1799781871"/>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804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C24822-9F0F-7548-A69E-A1DC288F8DA1}"/>
              </a:ext>
            </a:extLst>
          </p:cNvPr>
          <p:cNvSpPr>
            <a:spLocks noGrp="1"/>
          </p:cNvSpPr>
          <p:nvPr>
            <p:ph idx="1"/>
          </p:nvPr>
        </p:nvSpPr>
        <p:spPr/>
        <p:txBody>
          <a:bodyPr>
            <a:normAutofit/>
          </a:bodyPr>
          <a:lstStyle/>
          <a:p>
            <a:r>
              <a:rPr lang="en-US" dirty="0"/>
              <a:t>A capitation method (risk-adjusted) was chosen for the following reasons:</a:t>
            </a:r>
          </a:p>
          <a:p>
            <a:pPr lvl="1"/>
            <a:r>
              <a:rPr lang="en-GB" dirty="0"/>
              <a:t>Encourages appropriate preventative measures for services where this is an important objective;</a:t>
            </a:r>
            <a:endParaRPr lang="en-US" dirty="0"/>
          </a:p>
          <a:p>
            <a:pPr lvl="1"/>
            <a:r>
              <a:rPr lang="en-GB" dirty="0"/>
              <a:t>Removes the incentive for supplier-induced demand, which can be a problem under case payment;</a:t>
            </a:r>
            <a:endParaRPr lang="en-US" dirty="0"/>
          </a:p>
          <a:p>
            <a:pPr lvl="1"/>
            <a:r>
              <a:rPr lang="en-GB" dirty="0"/>
              <a:t>Reduces reliance on output data provided by local providers; and</a:t>
            </a:r>
            <a:endParaRPr lang="en-US" dirty="0"/>
          </a:p>
          <a:p>
            <a:pPr lvl="1"/>
            <a:r>
              <a:rPr lang="en-GB" dirty="0"/>
              <a:t>Can be aligned with national equity objectives.</a:t>
            </a:r>
          </a:p>
          <a:p>
            <a:r>
              <a:rPr lang="en-GB" dirty="0"/>
              <a:t>This formula was applied for a short period of time and then the system reverted to historical allocation. </a:t>
            </a:r>
            <a:endParaRPr lang="en-US" dirty="0"/>
          </a:p>
          <a:p>
            <a:pPr lvl="1"/>
            <a:endParaRPr lang="en-US" dirty="0"/>
          </a:p>
        </p:txBody>
      </p:sp>
      <p:graphicFrame>
        <p:nvGraphicFramePr>
          <p:cNvPr id="5" name="Diagram 4">
            <a:extLst>
              <a:ext uri="{FF2B5EF4-FFF2-40B4-BE49-F238E27FC236}">
                <a16:creationId xmlns:a16="http://schemas.microsoft.com/office/drawing/2014/main" id="{2808C041-75A3-C74C-88E0-7EF0A25B1EF2}"/>
              </a:ext>
            </a:extLst>
          </p:cNvPr>
          <p:cNvGraphicFramePr/>
          <p:nvPr>
            <p:extLst>
              <p:ext uri="{D42A27DB-BD31-4B8C-83A1-F6EECF244321}">
                <p14:modId xmlns:p14="http://schemas.microsoft.com/office/powerpoint/2010/main" val="767346332"/>
              </p:ext>
            </p:extLst>
          </p:nvPr>
        </p:nvGraphicFramePr>
        <p:xfrm>
          <a:off x="1329200" y="0"/>
          <a:ext cx="9533599" cy="32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6DF93BDF-EA87-0E40-8080-9C5FBADEAFCC}"/>
              </a:ext>
            </a:extLst>
          </p:cNvPr>
          <p:cNvSpPr txBox="1">
            <a:spLocks/>
          </p:cNvSpPr>
          <p:nvPr/>
        </p:nvSpPr>
        <p:spPr>
          <a:xfrm>
            <a:off x="990600" y="152400"/>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b="1" dirty="0"/>
              <a:t>Background: </a:t>
            </a:r>
            <a:r>
              <a:rPr lang="en-US" dirty="0"/>
              <a:t>Resource Allocation in Malawi (2)</a:t>
            </a:r>
          </a:p>
        </p:txBody>
      </p:sp>
    </p:spTree>
    <p:extLst>
      <p:ext uri="{BB962C8B-B14F-4D97-AF65-F5344CB8AC3E}">
        <p14:creationId xmlns:p14="http://schemas.microsoft.com/office/powerpoint/2010/main" val="3459363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E694-935E-1643-8F28-759181B67981}"/>
              </a:ext>
            </a:extLst>
          </p:cNvPr>
          <p:cNvSpPr>
            <a:spLocks noGrp="1"/>
          </p:cNvSpPr>
          <p:nvPr>
            <p:ph type="title"/>
          </p:nvPr>
        </p:nvSpPr>
        <p:spPr>
          <a:xfrm>
            <a:off x="867790" y="-65105"/>
            <a:ext cx="10246895" cy="1034520"/>
          </a:xfrm>
        </p:spPr>
        <p:txBody>
          <a:bodyPr/>
          <a:lstStyle/>
          <a:p>
            <a:pPr algn="ctr"/>
            <a:r>
              <a:rPr lang="en-US" dirty="0"/>
              <a:t>1. Demographic factors</a:t>
            </a:r>
          </a:p>
        </p:txBody>
      </p:sp>
      <p:sp>
        <p:nvSpPr>
          <p:cNvPr id="7" name="TextBox 6">
            <a:extLst>
              <a:ext uri="{FF2B5EF4-FFF2-40B4-BE49-F238E27FC236}">
                <a16:creationId xmlns:a16="http://schemas.microsoft.com/office/drawing/2014/main" id="{7DB05091-F503-7F46-918F-CCBCD7656E87}"/>
              </a:ext>
            </a:extLst>
          </p:cNvPr>
          <p:cNvSpPr txBox="1"/>
          <p:nvPr/>
        </p:nvSpPr>
        <p:spPr>
          <a:xfrm>
            <a:off x="334350" y="1278791"/>
            <a:ext cx="2546430" cy="375852"/>
          </a:xfrm>
          <a:prstGeom prst="rect">
            <a:avLst/>
          </a:prstGeom>
          <a:noFill/>
        </p:spPr>
        <p:txBody>
          <a:bodyPr wrap="square" rtlCol="0">
            <a:spAutoFit/>
          </a:bodyPr>
          <a:lstStyle/>
          <a:p>
            <a:pPr algn="ctr"/>
            <a:r>
              <a:rPr lang="en-US" b="1" u="sng" dirty="0"/>
              <a:t>Population (2018)</a:t>
            </a:r>
          </a:p>
        </p:txBody>
      </p:sp>
      <p:sp>
        <p:nvSpPr>
          <p:cNvPr id="8" name="TextBox 7">
            <a:extLst>
              <a:ext uri="{FF2B5EF4-FFF2-40B4-BE49-F238E27FC236}">
                <a16:creationId xmlns:a16="http://schemas.microsoft.com/office/drawing/2014/main" id="{A2240D2B-9F4F-6948-A397-986B16520607}"/>
              </a:ext>
            </a:extLst>
          </p:cNvPr>
          <p:cNvSpPr txBox="1"/>
          <p:nvPr/>
        </p:nvSpPr>
        <p:spPr>
          <a:xfrm>
            <a:off x="698993" y="6581001"/>
            <a:ext cx="2638032" cy="276999"/>
          </a:xfrm>
          <a:prstGeom prst="rect">
            <a:avLst/>
          </a:prstGeom>
          <a:noFill/>
        </p:spPr>
        <p:txBody>
          <a:bodyPr wrap="square" rtlCol="0">
            <a:spAutoFit/>
          </a:bodyPr>
          <a:lstStyle/>
          <a:p>
            <a:pPr algn="ctr"/>
            <a:r>
              <a:rPr lang="en-US" sz="1200" i="1" dirty="0"/>
              <a:t>Source: NSO Projections 2008</a:t>
            </a:r>
          </a:p>
        </p:txBody>
      </p:sp>
      <p:pic>
        <p:nvPicPr>
          <p:cNvPr id="9" name="Content Placeholder 4">
            <a:extLst>
              <a:ext uri="{FF2B5EF4-FFF2-40B4-BE49-F238E27FC236}">
                <a16:creationId xmlns:a16="http://schemas.microsoft.com/office/drawing/2014/main" id="{43612BF1-0968-474B-9E9B-757C72CEB2D5}"/>
              </a:ext>
            </a:extLst>
          </p:cNvPr>
          <p:cNvPicPr>
            <a:picLocks noChangeAspect="1"/>
          </p:cNvPicPr>
          <p:nvPr/>
        </p:nvPicPr>
        <p:blipFill>
          <a:blip r:embed="rId3"/>
          <a:stretch>
            <a:fillRect/>
          </a:stretch>
        </p:blipFill>
        <p:spPr>
          <a:xfrm>
            <a:off x="5096664" y="1715725"/>
            <a:ext cx="2805653" cy="4905590"/>
          </a:xfrm>
          <a:prstGeom prst="rect">
            <a:avLst/>
          </a:prstGeom>
        </p:spPr>
      </p:pic>
      <p:pic>
        <p:nvPicPr>
          <p:cNvPr id="10" name="Picture 9">
            <a:extLst>
              <a:ext uri="{FF2B5EF4-FFF2-40B4-BE49-F238E27FC236}">
                <a16:creationId xmlns:a16="http://schemas.microsoft.com/office/drawing/2014/main" id="{E3647F35-2872-5F4D-9BE5-D9913D7F7037}"/>
              </a:ext>
            </a:extLst>
          </p:cNvPr>
          <p:cNvPicPr>
            <a:picLocks noChangeAspect="1"/>
          </p:cNvPicPr>
          <p:nvPr/>
        </p:nvPicPr>
        <p:blipFill rotWithShape="1">
          <a:blip r:embed="rId4"/>
          <a:srcRect t="56484" r="31194"/>
          <a:stretch/>
        </p:blipFill>
        <p:spPr>
          <a:xfrm>
            <a:off x="6682781" y="1886750"/>
            <a:ext cx="1315895" cy="1215307"/>
          </a:xfrm>
          <a:prstGeom prst="rect">
            <a:avLst/>
          </a:prstGeom>
        </p:spPr>
      </p:pic>
      <p:sp>
        <p:nvSpPr>
          <p:cNvPr id="11" name="TextBox 10">
            <a:extLst>
              <a:ext uri="{FF2B5EF4-FFF2-40B4-BE49-F238E27FC236}">
                <a16:creationId xmlns:a16="http://schemas.microsoft.com/office/drawing/2014/main" id="{A8CB6D32-5C89-0F46-953F-E47FA4C554AE}"/>
              </a:ext>
            </a:extLst>
          </p:cNvPr>
          <p:cNvSpPr txBox="1"/>
          <p:nvPr/>
        </p:nvSpPr>
        <p:spPr>
          <a:xfrm>
            <a:off x="4740146" y="1278791"/>
            <a:ext cx="2971799" cy="553998"/>
          </a:xfrm>
          <a:prstGeom prst="rect">
            <a:avLst/>
          </a:prstGeom>
          <a:noFill/>
        </p:spPr>
        <p:txBody>
          <a:bodyPr wrap="square" rtlCol="0">
            <a:spAutoFit/>
          </a:bodyPr>
          <a:lstStyle/>
          <a:p>
            <a:pPr algn="ctr"/>
            <a:r>
              <a:rPr lang="en-US" b="1" u="sng" dirty="0"/>
              <a:t>Under-five Mortality (2016) </a:t>
            </a:r>
          </a:p>
          <a:p>
            <a:pPr algn="ctr"/>
            <a:r>
              <a:rPr lang="en-US" sz="1200" b="1" dirty="0"/>
              <a:t>Deaths per 1000</a:t>
            </a:r>
          </a:p>
        </p:txBody>
      </p:sp>
      <p:sp>
        <p:nvSpPr>
          <p:cNvPr id="12" name="TextBox 11">
            <a:extLst>
              <a:ext uri="{FF2B5EF4-FFF2-40B4-BE49-F238E27FC236}">
                <a16:creationId xmlns:a16="http://schemas.microsoft.com/office/drawing/2014/main" id="{07D0769F-657C-9B45-922F-5681C4D6D432}"/>
              </a:ext>
            </a:extLst>
          </p:cNvPr>
          <p:cNvSpPr txBox="1"/>
          <p:nvPr/>
        </p:nvSpPr>
        <p:spPr>
          <a:xfrm>
            <a:off x="5383809" y="6532104"/>
            <a:ext cx="2638032" cy="276999"/>
          </a:xfrm>
          <a:prstGeom prst="rect">
            <a:avLst/>
          </a:prstGeom>
          <a:noFill/>
        </p:spPr>
        <p:txBody>
          <a:bodyPr wrap="square" rtlCol="0">
            <a:spAutoFit/>
          </a:bodyPr>
          <a:lstStyle/>
          <a:p>
            <a:pPr algn="ctr"/>
            <a:r>
              <a:rPr lang="en-US" sz="1200" i="1" dirty="0"/>
              <a:t>Source: DHS 2016 (EQUIST)</a:t>
            </a:r>
          </a:p>
        </p:txBody>
      </p:sp>
      <p:grpSp>
        <p:nvGrpSpPr>
          <p:cNvPr id="3" name="Group 2">
            <a:extLst>
              <a:ext uri="{FF2B5EF4-FFF2-40B4-BE49-F238E27FC236}">
                <a16:creationId xmlns:a16="http://schemas.microsoft.com/office/drawing/2014/main" id="{3D1FA61F-4F23-B846-88F9-6D2A0B1EB901}"/>
              </a:ext>
            </a:extLst>
          </p:cNvPr>
          <p:cNvGrpSpPr/>
          <p:nvPr/>
        </p:nvGrpSpPr>
        <p:grpSpPr>
          <a:xfrm>
            <a:off x="552462" y="1654643"/>
            <a:ext cx="3025214" cy="4975454"/>
            <a:chOff x="243725" y="1650071"/>
            <a:chExt cx="3025214" cy="4975454"/>
          </a:xfrm>
        </p:grpSpPr>
        <p:pic>
          <p:nvPicPr>
            <p:cNvPr id="6" name="Content Placeholder 4">
              <a:extLst>
                <a:ext uri="{FF2B5EF4-FFF2-40B4-BE49-F238E27FC236}">
                  <a16:creationId xmlns:a16="http://schemas.microsoft.com/office/drawing/2014/main" id="{40178F76-97E6-2B48-A409-6C47029DE421}"/>
                </a:ext>
              </a:extLst>
            </p:cNvPr>
            <p:cNvPicPr>
              <a:picLocks noChangeAspect="1"/>
            </p:cNvPicPr>
            <p:nvPr/>
          </p:nvPicPr>
          <p:blipFill>
            <a:blip r:embed="rId5"/>
            <a:stretch>
              <a:fillRect/>
            </a:stretch>
          </p:blipFill>
          <p:spPr>
            <a:xfrm>
              <a:off x="243725" y="1742141"/>
              <a:ext cx="2874616" cy="4883384"/>
            </a:xfrm>
            <a:prstGeom prst="rect">
              <a:avLst/>
            </a:prstGeom>
          </p:spPr>
        </p:pic>
        <p:pic>
          <p:nvPicPr>
            <p:cNvPr id="26" name="Picture 25">
              <a:extLst>
                <a:ext uri="{FF2B5EF4-FFF2-40B4-BE49-F238E27FC236}">
                  <a16:creationId xmlns:a16="http://schemas.microsoft.com/office/drawing/2014/main" id="{1F2664DB-39A4-C44F-BE9A-704C7616AADB}"/>
                </a:ext>
              </a:extLst>
            </p:cNvPr>
            <p:cNvPicPr>
              <a:picLocks noChangeAspect="1"/>
            </p:cNvPicPr>
            <p:nvPr/>
          </p:nvPicPr>
          <p:blipFill rotWithShape="1">
            <a:blip r:embed="rId4"/>
            <a:srcRect t="5208" r="10877" b="49635"/>
            <a:stretch/>
          </p:blipFill>
          <p:spPr>
            <a:xfrm>
              <a:off x="1626395" y="1650071"/>
              <a:ext cx="1642544" cy="1215342"/>
            </a:xfrm>
            <a:prstGeom prst="rect">
              <a:avLst/>
            </a:prstGeom>
          </p:spPr>
        </p:pic>
      </p:grpSp>
      <p:graphicFrame>
        <p:nvGraphicFramePr>
          <p:cNvPr id="25" name="Diagram 24">
            <a:extLst>
              <a:ext uri="{FF2B5EF4-FFF2-40B4-BE49-F238E27FC236}">
                <a16:creationId xmlns:a16="http://schemas.microsoft.com/office/drawing/2014/main" id="{0D32C646-578D-7948-B9B2-23F0B13764CB}"/>
              </a:ext>
            </a:extLst>
          </p:cNvPr>
          <p:cNvGraphicFramePr/>
          <p:nvPr>
            <p:extLst>
              <p:ext uri="{D42A27DB-BD31-4B8C-83A1-F6EECF244321}">
                <p14:modId xmlns:p14="http://schemas.microsoft.com/office/powerpoint/2010/main" val="4127327938"/>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8" name="Content Placeholder 3">
            <a:extLst>
              <a:ext uri="{FF2B5EF4-FFF2-40B4-BE49-F238E27FC236}">
                <a16:creationId xmlns:a16="http://schemas.microsoft.com/office/drawing/2014/main" id="{C5FEA67E-B38C-044E-BA83-58D6EC367F9A}"/>
              </a:ext>
            </a:extLst>
          </p:cNvPr>
          <p:cNvSpPr txBox="1">
            <a:spLocks/>
          </p:cNvSpPr>
          <p:nvPr/>
        </p:nvSpPr>
        <p:spPr>
          <a:xfrm>
            <a:off x="8258835" y="3452057"/>
            <a:ext cx="3699190" cy="1432925"/>
          </a:xfrm>
          <a:prstGeom prst="rect">
            <a:avLst/>
          </a:prstGeom>
          <a:solidFill>
            <a:schemeClr val="accent6">
              <a:lumMod val="20000"/>
              <a:lumOff val="80000"/>
            </a:schemeClr>
          </a:solidFill>
          <a:ln>
            <a:solidFill>
              <a:schemeClr val="accent6"/>
            </a:solidFill>
          </a:ln>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CHALLENGE:</a:t>
            </a:r>
          </a:p>
          <a:p>
            <a:pPr marL="0" indent="0">
              <a:buNone/>
            </a:pPr>
            <a:r>
              <a:rPr lang="en-US" sz="2200" dirty="0"/>
              <a:t>Districts with consistently high fertility rates and high mortality rates should not be rewarded indefinitely. </a:t>
            </a:r>
          </a:p>
        </p:txBody>
      </p:sp>
    </p:spTree>
    <p:extLst>
      <p:ext uri="{BB962C8B-B14F-4D97-AF65-F5344CB8AC3E}">
        <p14:creationId xmlns:p14="http://schemas.microsoft.com/office/powerpoint/2010/main" val="17514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0691A-0F97-3A4D-B7F8-917DC7B059B9}"/>
              </a:ext>
            </a:extLst>
          </p:cNvPr>
          <p:cNvPicPr>
            <a:picLocks noChangeAspect="1"/>
          </p:cNvPicPr>
          <p:nvPr/>
        </p:nvPicPr>
        <p:blipFill>
          <a:blip r:embed="rId2"/>
          <a:stretch>
            <a:fillRect/>
          </a:stretch>
        </p:blipFill>
        <p:spPr>
          <a:xfrm>
            <a:off x="5342391" y="1242971"/>
            <a:ext cx="6352266" cy="5380743"/>
          </a:xfrm>
          <a:prstGeom prst="rect">
            <a:avLst/>
          </a:prstGeom>
        </p:spPr>
      </p:pic>
      <p:graphicFrame>
        <p:nvGraphicFramePr>
          <p:cNvPr id="7" name="Diagram 6">
            <a:extLst>
              <a:ext uri="{FF2B5EF4-FFF2-40B4-BE49-F238E27FC236}">
                <a16:creationId xmlns:a16="http://schemas.microsoft.com/office/drawing/2014/main" id="{30CE14FC-B6D4-984C-8A21-BDC7A284CEB4}"/>
              </a:ext>
            </a:extLst>
          </p:cNvPr>
          <p:cNvGraphicFramePr/>
          <p:nvPr>
            <p:extLst>
              <p:ext uri="{D42A27DB-BD31-4B8C-83A1-F6EECF244321}">
                <p14:modId xmlns:p14="http://schemas.microsoft.com/office/powerpoint/2010/main" val="3225236074"/>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1BF5F3C5-0CF1-9C42-A359-B0DD3A6A7050}"/>
              </a:ext>
            </a:extLst>
          </p:cNvPr>
          <p:cNvSpPr>
            <a:spLocks noGrp="1"/>
          </p:cNvSpPr>
          <p:nvPr>
            <p:ph type="title"/>
          </p:nvPr>
        </p:nvSpPr>
        <p:spPr>
          <a:xfrm>
            <a:off x="838200" y="0"/>
            <a:ext cx="10246895" cy="1034520"/>
          </a:xfrm>
        </p:spPr>
        <p:txBody>
          <a:bodyPr/>
          <a:lstStyle/>
          <a:p>
            <a:pPr algn="ctr"/>
            <a:r>
              <a:rPr lang="en-US" dirty="0"/>
              <a:t>2. Burden of Disease</a:t>
            </a:r>
          </a:p>
        </p:txBody>
      </p:sp>
      <p:sp>
        <p:nvSpPr>
          <p:cNvPr id="5" name="TextBox 4">
            <a:extLst>
              <a:ext uri="{FF2B5EF4-FFF2-40B4-BE49-F238E27FC236}">
                <a16:creationId xmlns:a16="http://schemas.microsoft.com/office/drawing/2014/main" id="{CCC01584-67DE-1C42-B048-4A605AFA9A09}"/>
              </a:ext>
            </a:extLst>
          </p:cNvPr>
          <p:cNvSpPr txBox="1"/>
          <p:nvPr/>
        </p:nvSpPr>
        <p:spPr>
          <a:xfrm>
            <a:off x="7199508" y="6581001"/>
            <a:ext cx="2638032" cy="276999"/>
          </a:xfrm>
          <a:prstGeom prst="rect">
            <a:avLst/>
          </a:prstGeom>
          <a:noFill/>
        </p:spPr>
        <p:txBody>
          <a:bodyPr wrap="square" rtlCol="0">
            <a:spAutoFit/>
          </a:bodyPr>
          <a:lstStyle/>
          <a:p>
            <a:pPr algn="ctr"/>
            <a:r>
              <a:rPr lang="en-US" sz="1200" i="1" dirty="0"/>
              <a:t>Source: IHME, 2018</a:t>
            </a:r>
          </a:p>
        </p:txBody>
      </p:sp>
      <p:sp>
        <p:nvSpPr>
          <p:cNvPr id="6" name="Content Placeholder 3">
            <a:extLst>
              <a:ext uri="{FF2B5EF4-FFF2-40B4-BE49-F238E27FC236}">
                <a16:creationId xmlns:a16="http://schemas.microsoft.com/office/drawing/2014/main" id="{50AF9464-A727-854B-AF63-5E26F50BE571}"/>
              </a:ext>
            </a:extLst>
          </p:cNvPr>
          <p:cNvSpPr txBox="1">
            <a:spLocks/>
          </p:cNvSpPr>
          <p:nvPr/>
        </p:nvSpPr>
        <p:spPr>
          <a:xfrm>
            <a:off x="538687" y="3216881"/>
            <a:ext cx="3699190" cy="1432925"/>
          </a:xfrm>
          <a:prstGeom prst="rect">
            <a:avLst/>
          </a:prstGeom>
          <a:solidFill>
            <a:schemeClr val="accent6">
              <a:lumMod val="20000"/>
              <a:lumOff val="80000"/>
            </a:schemeClr>
          </a:solidFill>
          <a:ln>
            <a:solidFill>
              <a:schemeClr val="accent6"/>
            </a:solid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CHALLENGE:</a:t>
            </a:r>
          </a:p>
          <a:p>
            <a:pPr marL="0" indent="0">
              <a:buNone/>
            </a:pPr>
            <a:r>
              <a:rPr lang="en-US" sz="2200" dirty="0"/>
              <a:t>Accurately estimating the district-level burden of disease can be difficult. </a:t>
            </a:r>
          </a:p>
        </p:txBody>
      </p:sp>
    </p:spTree>
    <p:extLst>
      <p:ext uri="{BB962C8B-B14F-4D97-AF65-F5344CB8AC3E}">
        <p14:creationId xmlns:p14="http://schemas.microsoft.com/office/powerpoint/2010/main" val="353247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30CE14FC-B6D4-984C-8A21-BDC7A284CEB4}"/>
              </a:ext>
            </a:extLst>
          </p:cNvPr>
          <p:cNvGraphicFramePr/>
          <p:nvPr>
            <p:extLst>
              <p:ext uri="{D42A27DB-BD31-4B8C-83A1-F6EECF244321}">
                <p14:modId xmlns:p14="http://schemas.microsoft.com/office/powerpoint/2010/main" val="1625086654"/>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1BF5F3C5-0CF1-9C42-A359-B0DD3A6A7050}"/>
              </a:ext>
            </a:extLst>
          </p:cNvPr>
          <p:cNvSpPr>
            <a:spLocks noGrp="1"/>
          </p:cNvSpPr>
          <p:nvPr>
            <p:ph type="title"/>
          </p:nvPr>
        </p:nvSpPr>
        <p:spPr>
          <a:xfrm>
            <a:off x="838200" y="0"/>
            <a:ext cx="10246895" cy="1034520"/>
          </a:xfrm>
        </p:spPr>
        <p:txBody>
          <a:bodyPr/>
          <a:lstStyle/>
          <a:p>
            <a:pPr algn="ctr"/>
            <a:r>
              <a:rPr lang="en-US" dirty="0"/>
              <a:t>3. Service Delivery Factors</a:t>
            </a:r>
          </a:p>
        </p:txBody>
      </p:sp>
      <p:sp>
        <p:nvSpPr>
          <p:cNvPr id="5" name="TextBox 4">
            <a:extLst>
              <a:ext uri="{FF2B5EF4-FFF2-40B4-BE49-F238E27FC236}">
                <a16:creationId xmlns:a16="http://schemas.microsoft.com/office/drawing/2014/main" id="{CCC01584-67DE-1C42-B048-4A605AFA9A09}"/>
              </a:ext>
            </a:extLst>
          </p:cNvPr>
          <p:cNvSpPr txBox="1"/>
          <p:nvPr/>
        </p:nvSpPr>
        <p:spPr>
          <a:xfrm>
            <a:off x="7199508" y="6581001"/>
            <a:ext cx="2638032" cy="276999"/>
          </a:xfrm>
          <a:prstGeom prst="rect">
            <a:avLst/>
          </a:prstGeom>
          <a:noFill/>
        </p:spPr>
        <p:txBody>
          <a:bodyPr wrap="square" rtlCol="0">
            <a:spAutoFit/>
          </a:bodyPr>
          <a:lstStyle/>
          <a:p>
            <a:pPr algn="ctr"/>
            <a:r>
              <a:rPr lang="en-US" sz="1200" i="1" dirty="0"/>
              <a:t>Source: IHME, 2018</a:t>
            </a:r>
          </a:p>
        </p:txBody>
      </p:sp>
      <p:sp>
        <p:nvSpPr>
          <p:cNvPr id="6" name="Content Placeholder 3">
            <a:extLst>
              <a:ext uri="{FF2B5EF4-FFF2-40B4-BE49-F238E27FC236}">
                <a16:creationId xmlns:a16="http://schemas.microsoft.com/office/drawing/2014/main" id="{50AF9464-A727-854B-AF63-5E26F50BE571}"/>
              </a:ext>
            </a:extLst>
          </p:cNvPr>
          <p:cNvSpPr txBox="1">
            <a:spLocks/>
          </p:cNvSpPr>
          <p:nvPr/>
        </p:nvSpPr>
        <p:spPr>
          <a:xfrm>
            <a:off x="7631818" y="2320799"/>
            <a:ext cx="3699190" cy="2700593"/>
          </a:xfrm>
          <a:prstGeom prst="rect">
            <a:avLst/>
          </a:prstGeom>
          <a:solidFill>
            <a:schemeClr val="accent6">
              <a:lumMod val="20000"/>
              <a:lumOff val="80000"/>
            </a:schemeClr>
          </a:solidFill>
          <a:ln>
            <a:solidFill>
              <a:schemeClr val="accent6"/>
            </a:solidFill>
          </a:ln>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CHALLENGE:</a:t>
            </a:r>
          </a:p>
          <a:p>
            <a:pPr marL="457200" indent="-457200">
              <a:buAutoNum type="arabicPeriod"/>
            </a:pPr>
            <a:r>
              <a:rPr lang="en-US" sz="2200" dirty="0"/>
              <a:t>Estimating program management costs of health interventions can be difficult</a:t>
            </a:r>
          </a:p>
          <a:p>
            <a:pPr marL="457200" indent="-457200">
              <a:buAutoNum type="arabicPeriod"/>
            </a:pPr>
            <a:r>
              <a:rPr lang="en-US" sz="2200" dirty="0"/>
              <a:t>Allocating a lower budget to districts with lower coverage rates would provide limited scope to expand coverage</a:t>
            </a:r>
          </a:p>
        </p:txBody>
      </p:sp>
      <p:sp>
        <p:nvSpPr>
          <p:cNvPr id="9" name="Content Placeholder 2">
            <a:extLst>
              <a:ext uri="{FF2B5EF4-FFF2-40B4-BE49-F238E27FC236}">
                <a16:creationId xmlns:a16="http://schemas.microsoft.com/office/drawing/2014/main" id="{51004877-EF4E-2A4E-AFC1-9C12561E654A}"/>
              </a:ext>
            </a:extLst>
          </p:cNvPr>
          <p:cNvSpPr>
            <a:spLocks noGrp="1"/>
          </p:cNvSpPr>
          <p:nvPr>
            <p:ph idx="1"/>
          </p:nvPr>
        </p:nvSpPr>
        <p:spPr>
          <a:xfrm>
            <a:off x="169817" y="2320799"/>
            <a:ext cx="7215052" cy="2751316"/>
          </a:xfrm>
        </p:spPr>
        <p:txBody>
          <a:bodyPr>
            <a:normAutofit/>
          </a:bodyPr>
          <a:lstStyle/>
          <a:p>
            <a:pPr lvl="1"/>
            <a:r>
              <a:rPr lang="en-US" sz="2800" dirty="0"/>
              <a:t>Cost of delivering health interventions:</a:t>
            </a:r>
          </a:p>
          <a:p>
            <a:pPr lvl="2"/>
            <a:r>
              <a:rPr lang="en-US" sz="2400" dirty="0"/>
              <a:t>Drug costs</a:t>
            </a:r>
          </a:p>
          <a:p>
            <a:pPr lvl="2"/>
            <a:r>
              <a:rPr lang="en-US" sz="2400" dirty="0"/>
              <a:t>Program management costs</a:t>
            </a:r>
          </a:p>
          <a:p>
            <a:pPr lvl="1"/>
            <a:r>
              <a:rPr lang="en-US" sz="2800" dirty="0"/>
              <a:t>Number of cases:</a:t>
            </a:r>
          </a:p>
          <a:p>
            <a:pPr lvl="2"/>
            <a:r>
              <a:rPr lang="en-US" sz="2400" dirty="0"/>
              <a:t>Prevalence of condition requiring treatment</a:t>
            </a:r>
          </a:p>
          <a:p>
            <a:pPr lvl="2"/>
            <a:r>
              <a:rPr lang="en-US" sz="2400" dirty="0"/>
              <a:t>Coverage rates</a:t>
            </a:r>
          </a:p>
        </p:txBody>
      </p:sp>
    </p:spTree>
    <p:extLst>
      <p:ext uri="{BB962C8B-B14F-4D97-AF65-F5344CB8AC3E}">
        <p14:creationId xmlns:p14="http://schemas.microsoft.com/office/powerpoint/2010/main" val="381545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69B2-C829-F448-9017-2F076F6ED2D9}"/>
              </a:ext>
            </a:extLst>
          </p:cNvPr>
          <p:cNvSpPr>
            <a:spLocks noGrp="1"/>
          </p:cNvSpPr>
          <p:nvPr>
            <p:ph type="title"/>
          </p:nvPr>
        </p:nvSpPr>
        <p:spPr>
          <a:xfrm>
            <a:off x="2355850" y="319345"/>
            <a:ext cx="7886700" cy="1325563"/>
          </a:xfrm>
        </p:spPr>
        <p:txBody>
          <a:bodyPr>
            <a:noAutofit/>
          </a:bodyPr>
          <a:lstStyle/>
          <a:p>
            <a:pPr algn="ctr"/>
            <a:br>
              <a:rPr lang="en-US" b="1" kern="100" dirty="0">
                <a:ea typeface="SimSun" panose="02010600030101010101" pitchFamily="2" charset="-122"/>
                <a:cs typeface="Times New Roman" panose="02020603050405020304" pitchFamily="18" charset="0"/>
              </a:rPr>
            </a:br>
            <a:endParaRPr lang="en-US" b="1" dirty="0"/>
          </a:p>
        </p:txBody>
      </p:sp>
      <p:graphicFrame>
        <p:nvGraphicFramePr>
          <p:cNvPr id="9" name="Diagram 8">
            <a:extLst>
              <a:ext uri="{FF2B5EF4-FFF2-40B4-BE49-F238E27FC236}">
                <a16:creationId xmlns:a16="http://schemas.microsoft.com/office/drawing/2014/main" id="{68CDF4E2-8157-A246-9220-4F0074610C11}"/>
              </a:ext>
            </a:extLst>
          </p:cNvPr>
          <p:cNvGraphicFramePr/>
          <p:nvPr>
            <p:extLst>
              <p:ext uri="{D42A27DB-BD31-4B8C-83A1-F6EECF244321}">
                <p14:modId xmlns:p14="http://schemas.microsoft.com/office/powerpoint/2010/main" val="1880269885"/>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
            <a:extLst>
              <a:ext uri="{FF2B5EF4-FFF2-40B4-BE49-F238E27FC236}">
                <a16:creationId xmlns:a16="http://schemas.microsoft.com/office/drawing/2014/main" id="{91645928-02B5-D843-8DA4-1D29DF696031}"/>
              </a:ext>
            </a:extLst>
          </p:cNvPr>
          <p:cNvSpPr txBox="1">
            <a:spLocks/>
          </p:cNvSpPr>
          <p:nvPr/>
        </p:nvSpPr>
        <p:spPr>
          <a:xfrm>
            <a:off x="838200" y="0"/>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dirty="0"/>
              <a:t>4. Geographic distribution of facilities</a:t>
            </a:r>
          </a:p>
        </p:txBody>
      </p:sp>
      <p:graphicFrame>
        <p:nvGraphicFramePr>
          <p:cNvPr id="3" name="Table 2">
            <a:extLst>
              <a:ext uri="{FF2B5EF4-FFF2-40B4-BE49-F238E27FC236}">
                <a16:creationId xmlns:a16="http://schemas.microsoft.com/office/drawing/2014/main" id="{3B3FBCAF-A3DD-BE47-934C-660B10CD8ACE}"/>
              </a:ext>
            </a:extLst>
          </p:cNvPr>
          <p:cNvGraphicFramePr>
            <a:graphicFrameLocks noGrp="1"/>
          </p:cNvGraphicFramePr>
          <p:nvPr>
            <p:extLst>
              <p:ext uri="{D42A27DB-BD31-4B8C-83A1-F6EECF244321}">
                <p14:modId xmlns:p14="http://schemas.microsoft.com/office/powerpoint/2010/main" val="2338208879"/>
              </p:ext>
            </p:extLst>
          </p:nvPr>
        </p:nvGraphicFramePr>
        <p:xfrm>
          <a:off x="838200" y="1304636"/>
          <a:ext cx="5268993" cy="5140374"/>
        </p:xfrm>
        <a:graphic>
          <a:graphicData uri="http://schemas.openxmlformats.org/drawingml/2006/table">
            <a:tbl>
              <a:tblPr firstRow="1" bandRow="1">
                <a:tableStyleId>{073A0DAA-6AF3-43AB-8588-CEC1D06C72B9}</a:tableStyleId>
              </a:tblPr>
              <a:tblGrid>
                <a:gridCol w="1128068">
                  <a:extLst>
                    <a:ext uri="{9D8B030D-6E8A-4147-A177-3AD203B41FA5}">
                      <a16:colId xmlns:a16="http://schemas.microsoft.com/office/drawing/2014/main" val="1684663331"/>
                    </a:ext>
                  </a:extLst>
                </a:gridCol>
                <a:gridCol w="940525">
                  <a:extLst>
                    <a:ext uri="{9D8B030D-6E8A-4147-A177-3AD203B41FA5}">
                      <a16:colId xmlns:a16="http://schemas.microsoft.com/office/drawing/2014/main" val="2962878913"/>
                    </a:ext>
                  </a:extLst>
                </a:gridCol>
                <a:gridCol w="1410789">
                  <a:extLst>
                    <a:ext uri="{9D8B030D-6E8A-4147-A177-3AD203B41FA5}">
                      <a16:colId xmlns:a16="http://schemas.microsoft.com/office/drawing/2014/main" val="2700852294"/>
                    </a:ext>
                  </a:extLst>
                </a:gridCol>
                <a:gridCol w="1789611">
                  <a:extLst>
                    <a:ext uri="{9D8B030D-6E8A-4147-A177-3AD203B41FA5}">
                      <a16:colId xmlns:a16="http://schemas.microsoft.com/office/drawing/2014/main" val="3918689240"/>
                    </a:ext>
                  </a:extLst>
                </a:gridCol>
              </a:tblGrid>
              <a:tr h="434148">
                <a:tc>
                  <a:txBody>
                    <a:bodyPr/>
                    <a:lstStyle/>
                    <a:p>
                      <a:pPr algn="ctr" fontAlgn="b"/>
                      <a:r>
                        <a:rPr lang="en-US" sz="1200" u="none" strike="noStrike" dirty="0">
                          <a:effectLst/>
                        </a:rPr>
                        <a:t>District</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Number of facilities*</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Number of facilities (% of total)</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Average distance between DHO and facility (</a:t>
                      </a:r>
                      <a:r>
                        <a:rPr lang="en-US" sz="1200" u="none" strike="noStrike" dirty="0" err="1">
                          <a:effectLst/>
                        </a:rPr>
                        <a:t>kms</a:t>
                      </a:r>
                      <a:r>
                        <a:rPr lang="en-US" sz="1200" u="none" strike="noStrike" dirty="0">
                          <a:effectLst/>
                        </a:rPr>
                        <a:t>)</a:t>
                      </a:r>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04748722"/>
                  </a:ext>
                </a:extLst>
              </a:tr>
              <a:tr h="261457">
                <a:tc>
                  <a:txBody>
                    <a:bodyPr/>
                    <a:lstStyle/>
                    <a:p>
                      <a:pPr marL="108000" algn="l" fontAlgn="b"/>
                      <a:r>
                        <a:rPr lang="en-US" sz="1400" u="none" strike="noStrike" dirty="0" err="1">
                          <a:effectLst/>
                        </a:rPr>
                        <a:t>Mzimba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51</a:t>
                      </a:r>
                    </a:p>
                  </a:txBody>
                  <a:tcPr marL="9525" marR="9525" marT="9525" marB="0" anchor="ctr"/>
                </a:tc>
                <a:tc>
                  <a:txBody>
                    <a:bodyPr/>
                    <a:lstStyle/>
                    <a:p>
                      <a:pPr algn="ctr" fontAlgn="b"/>
                      <a:r>
                        <a:rPr lang="en-US" sz="1400" b="1" i="0" u="none" strike="noStrike" dirty="0">
                          <a:solidFill>
                            <a:srgbClr val="FF0000"/>
                          </a:solidFill>
                          <a:effectLst/>
                          <a:latin typeface="Calibri" panose="020F0502020204030204" pitchFamily="34" charset="0"/>
                        </a:rPr>
                        <a:t>10.1%</a:t>
                      </a:r>
                    </a:p>
                  </a:txBody>
                  <a:tcPr marL="9525" marR="9525" marT="9525" marB="0" anchor="ctr"/>
                </a:tc>
                <a:tc>
                  <a:txBody>
                    <a:bodyPr/>
                    <a:lstStyle/>
                    <a:p>
                      <a:pPr algn="ctr" fontAlgn="b"/>
                      <a:r>
                        <a:rPr lang="en-US" sz="1400" b="1" i="0" u="none" strike="noStrike" dirty="0">
                          <a:solidFill>
                            <a:srgbClr val="FF0000"/>
                          </a:solidFill>
                          <a:effectLst/>
                          <a:latin typeface="Calibri" panose="020F0502020204030204" pitchFamily="34" charset="0"/>
                        </a:rPr>
                        <a:t>49.7</a:t>
                      </a:r>
                    </a:p>
                  </a:txBody>
                  <a:tcPr marL="9525" marR="9525" marT="9525" marB="0" anchor="ctr"/>
                </a:tc>
                <a:extLst>
                  <a:ext uri="{0D108BD9-81ED-4DB2-BD59-A6C34878D82A}">
                    <a16:rowId xmlns:a16="http://schemas.microsoft.com/office/drawing/2014/main" val="2690640755"/>
                  </a:ext>
                </a:extLst>
              </a:tr>
              <a:tr h="261457">
                <a:tc>
                  <a:txBody>
                    <a:bodyPr/>
                    <a:lstStyle/>
                    <a:p>
                      <a:pPr marL="108000" algn="l" fontAlgn="b"/>
                      <a:r>
                        <a:rPr lang="en-US" sz="1400" u="none" strike="noStrike" dirty="0">
                          <a:effectLst/>
                        </a:rPr>
                        <a:t>Lilongwe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46</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9.1%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23.8</a:t>
                      </a:r>
                    </a:p>
                  </a:txBody>
                  <a:tcPr marL="9525" marR="9525" marT="9525" marB="0" anchor="ctr"/>
                </a:tc>
                <a:extLst>
                  <a:ext uri="{0D108BD9-81ED-4DB2-BD59-A6C34878D82A}">
                    <a16:rowId xmlns:a16="http://schemas.microsoft.com/office/drawing/2014/main" val="462810259"/>
                  </a:ext>
                </a:extLst>
              </a:tr>
              <a:tr h="261457">
                <a:tc>
                  <a:txBody>
                    <a:bodyPr/>
                    <a:lstStyle/>
                    <a:p>
                      <a:pPr marL="108000" algn="l" fontAlgn="b"/>
                      <a:r>
                        <a:rPr lang="en-US" sz="1400" u="none" strike="noStrike">
                          <a:effectLst/>
                        </a:rPr>
                        <a:t>Mangochi</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33</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32.8</a:t>
                      </a:r>
                    </a:p>
                  </a:txBody>
                  <a:tcPr marL="9525" marR="9525" marT="9525" marB="0" anchor="ctr"/>
                </a:tc>
                <a:extLst>
                  <a:ext uri="{0D108BD9-81ED-4DB2-BD59-A6C34878D82A}">
                    <a16:rowId xmlns:a16="http://schemas.microsoft.com/office/drawing/2014/main" val="1062509405"/>
                  </a:ext>
                </a:extLst>
              </a:tr>
              <a:tr h="261457">
                <a:tc>
                  <a:txBody>
                    <a:bodyPr/>
                    <a:lstStyle/>
                    <a:p>
                      <a:pPr marL="108000" algn="l" fontAlgn="b"/>
                      <a:r>
                        <a:rPr lang="en-US" sz="1400" u="none" strike="noStrike">
                          <a:effectLst/>
                        </a:rPr>
                        <a:t>Zomba</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31</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6.2%</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11.7</a:t>
                      </a:r>
                    </a:p>
                  </a:txBody>
                  <a:tcPr marL="9525" marR="9525" marT="9525" marB="0" anchor="ctr"/>
                </a:tc>
                <a:extLst>
                  <a:ext uri="{0D108BD9-81ED-4DB2-BD59-A6C34878D82A}">
                    <a16:rowId xmlns:a16="http://schemas.microsoft.com/office/drawing/2014/main" val="2998530199"/>
                  </a:ext>
                </a:extLst>
              </a:tr>
              <a:tr h="261457">
                <a:tc>
                  <a:txBody>
                    <a:bodyPr/>
                    <a:lstStyle/>
                    <a:p>
                      <a:pPr marL="108000" algn="l" fontAlgn="b"/>
                      <a:r>
                        <a:rPr lang="en-US" sz="1400" u="none" strike="noStrike" dirty="0">
                          <a:effectLst/>
                        </a:rPr>
                        <a:t>Blantyre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28</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5.6%</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11.7</a:t>
                      </a:r>
                    </a:p>
                  </a:txBody>
                  <a:tcPr marL="9525" marR="9525" marT="9525" marB="0" anchor="ctr"/>
                </a:tc>
                <a:extLst>
                  <a:ext uri="{0D108BD9-81ED-4DB2-BD59-A6C34878D82A}">
                    <a16:rowId xmlns:a16="http://schemas.microsoft.com/office/drawing/2014/main" val="897521250"/>
                  </a:ext>
                </a:extLst>
              </a:tr>
              <a:tr h="261457">
                <a:tc>
                  <a:txBody>
                    <a:bodyPr/>
                    <a:lstStyle/>
                    <a:p>
                      <a:pPr marL="108000" algn="l" fontAlgn="b"/>
                      <a:r>
                        <a:rPr lang="en-US" sz="1400" u="none" strike="noStrike" dirty="0">
                          <a:effectLst/>
                        </a:rPr>
                        <a:t>Kasungu</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28</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5.4%</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30.7</a:t>
                      </a:r>
                    </a:p>
                  </a:txBody>
                  <a:tcPr marL="9525" marR="9525" marT="9525" marB="0" anchor="ctr"/>
                </a:tc>
                <a:extLst>
                  <a:ext uri="{0D108BD9-81ED-4DB2-BD59-A6C34878D82A}">
                    <a16:rowId xmlns:a16="http://schemas.microsoft.com/office/drawing/2014/main" val="2627563701"/>
                  </a:ext>
                </a:extLst>
              </a:tr>
              <a:tr h="261457">
                <a:tc>
                  <a:txBody>
                    <a:bodyPr/>
                    <a:lstStyle/>
                    <a:p>
                      <a:pPr marL="108000" algn="l" fontAlgn="b"/>
                      <a:r>
                        <a:rPr lang="en-US" sz="1400" u="none" strike="noStrike" dirty="0" err="1">
                          <a:effectLst/>
                        </a:rPr>
                        <a:t>Dedza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4.8%</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29.3</a:t>
                      </a:r>
                    </a:p>
                  </a:txBody>
                  <a:tcPr marL="9525" marR="9525" marT="9525" marB="0" anchor="ctr"/>
                </a:tc>
                <a:extLst>
                  <a:ext uri="{0D108BD9-81ED-4DB2-BD59-A6C34878D82A}">
                    <a16:rowId xmlns:a16="http://schemas.microsoft.com/office/drawing/2014/main" val="1689710526"/>
                  </a:ext>
                </a:extLst>
              </a:tr>
              <a:tr h="261457">
                <a:tc>
                  <a:txBody>
                    <a:bodyPr/>
                    <a:lstStyle/>
                    <a:p>
                      <a:pPr marL="108000" algn="l" fontAlgn="b"/>
                      <a:r>
                        <a:rPr lang="en-US" sz="1400" u="none" strike="noStrike" dirty="0" err="1">
                          <a:effectLst/>
                        </a:rPr>
                        <a:t>Ntcheu</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22</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4.3%</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21.3</a:t>
                      </a:r>
                    </a:p>
                  </a:txBody>
                  <a:tcPr marL="9525" marR="9525" marT="9525" marB="0" anchor="ctr"/>
                </a:tc>
                <a:extLst>
                  <a:ext uri="{0D108BD9-81ED-4DB2-BD59-A6C34878D82A}">
                    <a16:rowId xmlns:a16="http://schemas.microsoft.com/office/drawing/2014/main" val="1829564050"/>
                  </a:ext>
                </a:extLst>
              </a:tr>
              <a:tr h="261457">
                <a:tc>
                  <a:txBody>
                    <a:bodyPr/>
                    <a:lstStyle/>
                    <a:p>
                      <a:pPr marL="108000" algn="l" fontAlgn="b"/>
                      <a:r>
                        <a:rPr lang="en-US" sz="1400" u="none" strike="noStrike">
                          <a:effectLst/>
                        </a:rPr>
                        <a:t>Chikwawa</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4.1%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29.2</a:t>
                      </a:r>
                    </a:p>
                  </a:txBody>
                  <a:tcPr marL="9525" marR="9525" marT="9525" marB="0" anchor="ctr"/>
                </a:tc>
                <a:extLst>
                  <a:ext uri="{0D108BD9-81ED-4DB2-BD59-A6C34878D82A}">
                    <a16:rowId xmlns:a16="http://schemas.microsoft.com/office/drawing/2014/main" val="2912144868"/>
                  </a:ext>
                </a:extLst>
              </a:tr>
              <a:tr h="261457">
                <a:tc>
                  <a:txBody>
                    <a:bodyPr/>
                    <a:lstStyle/>
                    <a:p>
                      <a:pPr marL="108000" algn="l" fontAlgn="b"/>
                      <a:r>
                        <a:rPr lang="en-US" sz="1400" u="none" strike="noStrike" dirty="0" err="1">
                          <a:effectLst/>
                        </a:rPr>
                        <a:t>Nkhata</a:t>
                      </a:r>
                      <a:r>
                        <a:rPr lang="en-US" sz="1400" u="none" strike="noStrike" dirty="0">
                          <a:effectLst/>
                        </a:rPr>
                        <a:t> Bay</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19</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3.7%</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33.1</a:t>
                      </a:r>
                    </a:p>
                  </a:txBody>
                  <a:tcPr marL="9525" marR="9525" marT="9525" marB="0" anchor="ctr"/>
                </a:tc>
                <a:extLst>
                  <a:ext uri="{0D108BD9-81ED-4DB2-BD59-A6C34878D82A}">
                    <a16:rowId xmlns:a16="http://schemas.microsoft.com/office/drawing/2014/main" val="456655760"/>
                  </a:ext>
                </a:extLst>
              </a:tr>
              <a:tr h="261457">
                <a:tc>
                  <a:txBody>
                    <a:bodyPr/>
                    <a:lstStyle/>
                    <a:p>
                      <a:pPr marL="108000" algn="l" fontAlgn="b"/>
                      <a:r>
                        <a:rPr lang="en-US" sz="1400" u="none" strike="noStrike" dirty="0">
                          <a:effectLst/>
                        </a:rPr>
                        <a:t>Dowa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18</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27.5</a:t>
                      </a:r>
                    </a:p>
                  </a:txBody>
                  <a:tcPr marL="9525" marR="9525" marT="9525" marB="0" anchor="ctr"/>
                </a:tc>
                <a:extLst>
                  <a:ext uri="{0D108BD9-81ED-4DB2-BD59-A6C34878D82A}">
                    <a16:rowId xmlns:a16="http://schemas.microsoft.com/office/drawing/2014/main" val="941375895"/>
                  </a:ext>
                </a:extLst>
              </a:tr>
              <a:tr h="261457">
                <a:tc>
                  <a:txBody>
                    <a:bodyPr/>
                    <a:lstStyle/>
                    <a:p>
                      <a:pPr marL="108000" algn="l" fontAlgn="b"/>
                      <a:r>
                        <a:rPr lang="en-US" sz="1400" u="none" strike="noStrike" dirty="0" err="1">
                          <a:effectLst/>
                        </a:rPr>
                        <a:t>Mulanje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18</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16.9</a:t>
                      </a:r>
                    </a:p>
                  </a:txBody>
                  <a:tcPr marL="9525" marR="9525" marT="9525" marB="0" anchor="ctr"/>
                </a:tc>
                <a:extLst>
                  <a:ext uri="{0D108BD9-81ED-4DB2-BD59-A6C34878D82A}">
                    <a16:rowId xmlns:a16="http://schemas.microsoft.com/office/drawing/2014/main" val="3428459361"/>
                  </a:ext>
                </a:extLst>
              </a:tr>
              <a:tr h="261457">
                <a:tc>
                  <a:txBody>
                    <a:bodyPr/>
                    <a:lstStyle/>
                    <a:p>
                      <a:pPr marL="108000" algn="l" fontAlgn="b"/>
                      <a:r>
                        <a:rPr lang="en-US" sz="1400" u="none" strike="noStrike" dirty="0" err="1">
                          <a:effectLst/>
                        </a:rPr>
                        <a:t>Thyolo</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17</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3.3%</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14.9</a:t>
                      </a:r>
                    </a:p>
                  </a:txBody>
                  <a:tcPr marL="9525" marR="9525" marT="9525" marB="0" anchor="ctr"/>
                </a:tc>
                <a:extLst>
                  <a:ext uri="{0D108BD9-81ED-4DB2-BD59-A6C34878D82A}">
                    <a16:rowId xmlns:a16="http://schemas.microsoft.com/office/drawing/2014/main" val="4112984538"/>
                  </a:ext>
                </a:extLst>
              </a:tr>
              <a:tr h="261457">
                <a:tc>
                  <a:txBody>
                    <a:bodyPr/>
                    <a:lstStyle/>
                    <a:p>
                      <a:pPr marL="108000" algn="l" fontAlgn="b"/>
                      <a:r>
                        <a:rPr lang="en-US" sz="1400" u="none" strike="noStrike" dirty="0" err="1">
                          <a:effectLst/>
                        </a:rPr>
                        <a:t>Karonga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16</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31.8</a:t>
                      </a:r>
                    </a:p>
                  </a:txBody>
                  <a:tcPr marL="9525" marR="9525" marT="9525" marB="0" anchor="ctr"/>
                </a:tc>
                <a:extLst>
                  <a:ext uri="{0D108BD9-81ED-4DB2-BD59-A6C34878D82A}">
                    <a16:rowId xmlns:a16="http://schemas.microsoft.com/office/drawing/2014/main" val="3016562052"/>
                  </a:ext>
                </a:extLst>
              </a:tr>
              <a:tr h="261457">
                <a:tc>
                  <a:txBody>
                    <a:bodyPr/>
                    <a:lstStyle/>
                    <a:p>
                      <a:pPr marL="108000" algn="l" fontAlgn="b"/>
                      <a:r>
                        <a:rPr lang="en-US" sz="1400" u="none" strike="noStrike" dirty="0" err="1">
                          <a:effectLst/>
                        </a:rPr>
                        <a:t>Machinga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2.9%</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41.6</a:t>
                      </a:r>
                    </a:p>
                  </a:txBody>
                  <a:tcPr marL="9525" marR="9525" marT="9525" marB="0" anchor="ctr"/>
                </a:tc>
                <a:extLst>
                  <a:ext uri="{0D108BD9-81ED-4DB2-BD59-A6C34878D82A}">
                    <a16:rowId xmlns:a16="http://schemas.microsoft.com/office/drawing/2014/main" val="1347141774"/>
                  </a:ext>
                </a:extLst>
              </a:tr>
              <a:tr h="261457">
                <a:tc>
                  <a:txBody>
                    <a:bodyPr/>
                    <a:lstStyle/>
                    <a:p>
                      <a:pPr marL="108000" algn="l" defTabSz="914400" rtl="0" eaLnBrk="1" fontAlgn="b" latinLnBrk="0" hangingPunct="1"/>
                      <a:r>
                        <a:rPr lang="en-US" sz="1400" u="none" strike="noStrike" kern="1200" dirty="0" err="1">
                          <a:solidFill>
                            <a:schemeClr val="dk1"/>
                          </a:solidFill>
                          <a:effectLst/>
                          <a:latin typeface="+mn-lt"/>
                          <a:ea typeface="+mn-ea"/>
                          <a:cs typeface="+mn-cs"/>
                        </a:rPr>
                        <a:t>Nkhotakota</a:t>
                      </a:r>
                      <a:endParaRPr lang="en-US" sz="1400" u="none" strike="noStrike" kern="1200" dirty="0">
                        <a:solidFill>
                          <a:schemeClr val="dk1"/>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13</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34.0</a:t>
                      </a:r>
                    </a:p>
                  </a:txBody>
                  <a:tcPr marL="9525" marR="9525" marT="9525" marB="0" anchor="ctr"/>
                </a:tc>
                <a:extLst>
                  <a:ext uri="{0D108BD9-81ED-4DB2-BD59-A6C34878D82A}">
                    <a16:rowId xmlns:a16="http://schemas.microsoft.com/office/drawing/2014/main" val="3063405559"/>
                  </a:ext>
                </a:extLst>
              </a:tr>
              <a:tr h="261457">
                <a:tc>
                  <a:txBody>
                    <a:bodyPr/>
                    <a:lstStyle/>
                    <a:p>
                      <a:pPr marL="108000" algn="l" defTabSz="914400" rtl="0" eaLnBrk="1" fontAlgn="b" latinLnBrk="0" hangingPunct="1"/>
                      <a:r>
                        <a:rPr lang="en-US" sz="1400" u="none" strike="noStrike" kern="1200" dirty="0" err="1">
                          <a:solidFill>
                            <a:schemeClr val="dk1"/>
                          </a:solidFill>
                          <a:effectLst/>
                          <a:latin typeface="+mn-lt"/>
                          <a:ea typeface="+mn-ea"/>
                          <a:cs typeface="+mn-cs"/>
                        </a:rPr>
                        <a:t>Rumphi</a:t>
                      </a:r>
                      <a:endParaRPr lang="en-US" sz="1400" u="none" strike="noStrike" kern="1200" dirty="0">
                        <a:solidFill>
                          <a:schemeClr val="dk1"/>
                        </a:solidFill>
                        <a:effectLst/>
                        <a:latin typeface="+mn-lt"/>
                        <a:ea typeface="+mn-ea"/>
                        <a:cs typeface="+mn-cs"/>
                      </a:endParaRP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12</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2.3%</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28.0</a:t>
                      </a:r>
                    </a:p>
                  </a:txBody>
                  <a:tcPr marL="9525" marR="9525" marT="9525" marB="0" anchor="ctr"/>
                </a:tc>
                <a:extLst>
                  <a:ext uri="{0D108BD9-81ED-4DB2-BD59-A6C34878D82A}">
                    <a16:rowId xmlns:a16="http://schemas.microsoft.com/office/drawing/2014/main" val="3617287922"/>
                  </a:ext>
                </a:extLst>
              </a:tr>
              <a:tr h="261457">
                <a:tc>
                  <a:txBody>
                    <a:bodyPr/>
                    <a:lstStyle/>
                    <a:p>
                      <a:pPr marL="108000" algn="l" defTabSz="914400" rtl="0" eaLnBrk="1" fontAlgn="b" latinLnBrk="0" hangingPunct="1"/>
                      <a:r>
                        <a:rPr lang="en-US" sz="1400" u="none" strike="noStrike" kern="1200" dirty="0" err="1">
                          <a:solidFill>
                            <a:schemeClr val="dk1"/>
                          </a:solidFill>
                          <a:effectLst/>
                          <a:latin typeface="+mn-lt"/>
                          <a:ea typeface="+mn-ea"/>
                          <a:cs typeface="+mn-cs"/>
                        </a:rPr>
                        <a:t>Chiradzulu</a:t>
                      </a:r>
                      <a:endParaRPr lang="en-US" sz="1400" u="none" strike="noStrike" kern="1200" dirty="0">
                        <a:solidFill>
                          <a:schemeClr val="dk1"/>
                        </a:solidFill>
                        <a:effectLst/>
                        <a:latin typeface="+mn-lt"/>
                        <a:ea typeface="+mn-ea"/>
                        <a:cs typeface="+mn-cs"/>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12</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2.3%</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12.6</a:t>
                      </a:r>
                    </a:p>
                  </a:txBody>
                  <a:tcPr marL="9525" marR="9525" marT="9525" marB="0" anchor="ctr"/>
                </a:tc>
                <a:extLst>
                  <a:ext uri="{0D108BD9-81ED-4DB2-BD59-A6C34878D82A}">
                    <a16:rowId xmlns:a16="http://schemas.microsoft.com/office/drawing/2014/main" val="3386943675"/>
                  </a:ext>
                </a:extLst>
              </a:tr>
            </a:tbl>
          </a:graphicData>
        </a:graphic>
      </p:graphicFrame>
      <p:graphicFrame>
        <p:nvGraphicFramePr>
          <p:cNvPr id="4" name="Table 3">
            <a:extLst>
              <a:ext uri="{FF2B5EF4-FFF2-40B4-BE49-F238E27FC236}">
                <a16:creationId xmlns:a16="http://schemas.microsoft.com/office/drawing/2014/main" id="{A4A7B213-F709-4B4B-B560-3A8FA6E29E81}"/>
              </a:ext>
            </a:extLst>
          </p:cNvPr>
          <p:cNvGraphicFramePr>
            <a:graphicFrameLocks noGrp="1"/>
          </p:cNvGraphicFramePr>
          <p:nvPr>
            <p:extLst>
              <p:ext uri="{D42A27DB-BD31-4B8C-83A1-F6EECF244321}">
                <p14:modId xmlns:p14="http://schemas.microsoft.com/office/powerpoint/2010/main" val="2504384308"/>
              </p:ext>
            </p:extLst>
          </p:nvPr>
        </p:nvGraphicFramePr>
        <p:xfrm>
          <a:off x="6299200" y="1304636"/>
          <a:ext cx="5248366" cy="3563997"/>
        </p:xfrm>
        <a:graphic>
          <a:graphicData uri="http://schemas.openxmlformats.org/drawingml/2006/table">
            <a:tbl>
              <a:tblPr firstRow="1" bandRow="1">
                <a:tableStyleId>{073A0DAA-6AF3-43AB-8588-CEC1D06C72B9}</a:tableStyleId>
              </a:tblPr>
              <a:tblGrid>
                <a:gridCol w="1128068">
                  <a:extLst>
                    <a:ext uri="{9D8B030D-6E8A-4147-A177-3AD203B41FA5}">
                      <a16:colId xmlns:a16="http://schemas.microsoft.com/office/drawing/2014/main" val="4147228228"/>
                    </a:ext>
                  </a:extLst>
                </a:gridCol>
                <a:gridCol w="932961">
                  <a:extLst>
                    <a:ext uri="{9D8B030D-6E8A-4147-A177-3AD203B41FA5}">
                      <a16:colId xmlns:a16="http://schemas.microsoft.com/office/drawing/2014/main" val="3225093155"/>
                    </a:ext>
                  </a:extLst>
                </a:gridCol>
                <a:gridCol w="1319348">
                  <a:extLst>
                    <a:ext uri="{9D8B030D-6E8A-4147-A177-3AD203B41FA5}">
                      <a16:colId xmlns:a16="http://schemas.microsoft.com/office/drawing/2014/main" val="2610603851"/>
                    </a:ext>
                  </a:extLst>
                </a:gridCol>
                <a:gridCol w="1867989">
                  <a:extLst>
                    <a:ext uri="{9D8B030D-6E8A-4147-A177-3AD203B41FA5}">
                      <a16:colId xmlns:a16="http://schemas.microsoft.com/office/drawing/2014/main" val="145965808"/>
                    </a:ext>
                  </a:extLst>
                </a:gridCol>
              </a:tblGrid>
              <a:tr h="453791">
                <a:tc>
                  <a:txBody>
                    <a:bodyPr/>
                    <a:lstStyle/>
                    <a:p>
                      <a:pPr algn="ctr" fontAlgn="b"/>
                      <a:r>
                        <a:rPr lang="en-US" sz="1200" u="none" strike="noStrike" dirty="0">
                          <a:effectLst/>
                        </a:rPr>
                        <a:t>District</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Number of facilities</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Number of facilities (% of total)</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Average distance between DHO and facility (</a:t>
                      </a:r>
                      <a:r>
                        <a:rPr lang="en-US" sz="1200" u="none" strike="noStrike" dirty="0" err="1">
                          <a:effectLst/>
                        </a:rPr>
                        <a:t>kms</a:t>
                      </a:r>
                      <a:r>
                        <a:rPr lang="en-US" sz="1200" u="none" strike="noStrike" dirty="0">
                          <a:effectLst/>
                        </a:rPr>
                        <a:t>)</a:t>
                      </a:r>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05155216"/>
                  </a:ext>
                </a:extLst>
              </a:tr>
              <a:tr h="288519">
                <a:tc>
                  <a:txBody>
                    <a:bodyPr/>
                    <a:lstStyle/>
                    <a:p>
                      <a:pPr marL="108000" algn="l" defTabSz="914400" rtl="0" eaLnBrk="1" fontAlgn="b" latinLnBrk="0" hangingPunct="1"/>
                      <a:r>
                        <a:rPr lang="en-US" sz="1400" u="none" strike="noStrike" kern="1200" dirty="0" err="1">
                          <a:solidFill>
                            <a:schemeClr val="dk1"/>
                          </a:solidFill>
                          <a:effectLst/>
                          <a:latin typeface="+mn-lt"/>
                          <a:ea typeface="+mn-ea"/>
                          <a:cs typeface="+mn-cs"/>
                        </a:rPr>
                        <a:t>Nsanje</a:t>
                      </a:r>
                      <a:endParaRPr lang="en-US" sz="1400" u="none" strike="noStrike" kern="1200" dirty="0">
                        <a:solidFill>
                          <a:schemeClr val="dk1"/>
                        </a:solidFill>
                        <a:effectLst/>
                        <a:latin typeface="+mn-lt"/>
                        <a:ea typeface="+mn-ea"/>
                        <a:cs typeface="+mn-cs"/>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2.1%</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26.7</a:t>
                      </a:r>
                    </a:p>
                  </a:txBody>
                  <a:tcPr marL="9525" marR="9525" marT="9525" marB="0" anchor="ctr"/>
                </a:tc>
                <a:extLst>
                  <a:ext uri="{0D108BD9-81ED-4DB2-BD59-A6C34878D82A}">
                    <a16:rowId xmlns:a16="http://schemas.microsoft.com/office/drawing/2014/main" val="358121259"/>
                  </a:ext>
                </a:extLst>
              </a:tr>
              <a:tr h="288519">
                <a:tc>
                  <a:txBody>
                    <a:bodyPr/>
                    <a:lstStyle/>
                    <a:p>
                      <a:pPr marL="108000" algn="l" defTabSz="914400" rtl="0" eaLnBrk="1" fontAlgn="b" latinLnBrk="0" hangingPunct="1"/>
                      <a:r>
                        <a:rPr lang="en-US" sz="1400" u="none" strike="noStrike" kern="1200" dirty="0" err="1">
                          <a:solidFill>
                            <a:schemeClr val="dk1"/>
                          </a:solidFill>
                          <a:effectLst/>
                          <a:latin typeface="+mn-lt"/>
                          <a:ea typeface="+mn-ea"/>
                          <a:cs typeface="+mn-cs"/>
                        </a:rPr>
                        <a:t>Ntchisi</a:t>
                      </a:r>
                      <a:endParaRPr lang="en-US" sz="1400" u="none" strike="noStrike" kern="1200" dirty="0">
                        <a:solidFill>
                          <a:schemeClr val="dk1"/>
                        </a:solidFill>
                        <a:effectLst/>
                        <a:latin typeface="+mn-lt"/>
                        <a:ea typeface="+mn-ea"/>
                        <a:cs typeface="+mn-cs"/>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12.9</a:t>
                      </a:r>
                    </a:p>
                  </a:txBody>
                  <a:tcPr marL="9525" marR="9525" marT="9525" marB="0" anchor="ctr"/>
                </a:tc>
                <a:extLst>
                  <a:ext uri="{0D108BD9-81ED-4DB2-BD59-A6C34878D82A}">
                    <a16:rowId xmlns:a16="http://schemas.microsoft.com/office/drawing/2014/main" val="2618831144"/>
                  </a:ext>
                </a:extLst>
              </a:tr>
              <a:tr h="288519">
                <a:tc>
                  <a:txBody>
                    <a:bodyPr/>
                    <a:lstStyle/>
                    <a:p>
                      <a:pPr marL="108000" algn="l" defTabSz="914400" rtl="0" eaLnBrk="1" fontAlgn="b" latinLnBrk="0" hangingPunct="1"/>
                      <a:r>
                        <a:rPr lang="en-US" sz="1400" u="none" strike="noStrike" kern="1200" dirty="0" err="1">
                          <a:solidFill>
                            <a:schemeClr val="dk1"/>
                          </a:solidFill>
                          <a:effectLst/>
                          <a:latin typeface="+mn-lt"/>
                          <a:ea typeface="+mn-ea"/>
                          <a:cs typeface="+mn-cs"/>
                        </a:rPr>
                        <a:t>Salima</a:t>
                      </a:r>
                      <a:endParaRPr lang="en-US" sz="1400" u="none" strike="noStrike" kern="1200" dirty="0">
                        <a:solidFill>
                          <a:schemeClr val="dk1"/>
                        </a:solidFill>
                        <a:effectLst/>
                        <a:latin typeface="+mn-lt"/>
                        <a:ea typeface="+mn-ea"/>
                        <a:cs typeface="+mn-cs"/>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2.1%</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17.1</a:t>
                      </a:r>
                    </a:p>
                  </a:txBody>
                  <a:tcPr marL="9525" marR="9525" marT="9525" marB="0" anchor="ctr"/>
                </a:tc>
                <a:extLst>
                  <a:ext uri="{0D108BD9-81ED-4DB2-BD59-A6C34878D82A}">
                    <a16:rowId xmlns:a16="http://schemas.microsoft.com/office/drawing/2014/main" val="575808403"/>
                  </a:ext>
                </a:extLst>
              </a:tr>
              <a:tr h="288519">
                <a:tc>
                  <a:txBody>
                    <a:bodyPr/>
                    <a:lstStyle/>
                    <a:p>
                      <a:pPr marL="108000" algn="l" defTabSz="914400" rtl="0" eaLnBrk="1" fontAlgn="b" latinLnBrk="0" hangingPunct="1"/>
                      <a:r>
                        <a:rPr lang="en-US" sz="1400" u="none" strike="noStrike" kern="1200" dirty="0" err="1">
                          <a:solidFill>
                            <a:schemeClr val="dk1"/>
                          </a:solidFill>
                          <a:effectLst/>
                          <a:latin typeface="+mn-lt"/>
                          <a:ea typeface="+mn-ea"/>
                          <a:cs typeface="+mn-cs"/>
                        </a:rPr>
                        <a:t>Mchinji</a:t>
                      </a:r>
                      <a:endParaRPr lang="en-US" sz="1400" u="none" strike="noStrike" kern="1200" dirty="0">
                        <a:solidFill>
                          <a:schemeClr val="dk1"/>
                        </a:solidFill>
                        <a:effectLst/>
                        <a:latin typeface="+mn-lt"/>
                        <a:ea typeface="+mn-ea"/>
                        <a:cs typeface="+mn-cs"/>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28.0</a:t>
                      </a:r>
                    </a:p>
                  </a:txBody>
                  <a:tcPr marL="9525" marR="9525" marT="9525" marB="0" anchor="ctr"/>
                </a:tc>
                <a:extLst>
                  <a:ext uri="{0D108BD9-81ED-4DB2-BD59-A6C34878D82A}">
                    <a16:rowId xmlns:a16="http://schemas.microsoft.com/office/drawing/2014/main" val="3593360203"/>
                  </a:ext>
                </a:extLst>
              </a:tr>
              <a:tr h="288519">
                <a:tc>
                  <a:txBody>
                    <a:bodyPr/>
                    <a:lstStyle/>
                    <a:p>
                      <a:pPr marL="108000" algn="l" defTabSz="914400" rtl="0" eaLnBrk="1" fontAlgn="b" latinLnBrk="0" hangingPunct="1"/>
                      <a:r>
                        <a:rPr lang="en-US" sz="1400" u="none" strike="noStrike" kern="1200" dirty="0" err="1">
                          <a:solidFill>
                            <a:schemeClr val="dk1"/>
                          </a:solidFill>
                          <a:effectLst/>
                          <a:latin typeface="+mn-lt"/>
                          <a:ea typeface="+mn-ea"/>
                          <a:cs typeface="+mn-cs"/>
                        </a:rPr>
                        <a:t>Phalombe</a:t>
                      </a:r>
                      <a:endParaRPr lang="en-US" sz="1400" u="none" strike="noStrike" kern="1200" dirty="0">
                        <a:solidFill>
                          <a:schemeClr val="dk1"/>
                        </a:solidFill>
                        <a:effectLst/>
                        <a:latin typeface="+mn-lt"/>
                        <a:ea typeface="+mn-ea"/>
                        <a:cs typeface="+mn-cs"/>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1.9%</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14.2</a:t>
                      </a:r>
                    </a:p>
                  </a:txBody>
                  <a:tcPr marL="9525" marR="9525" marT="9525" marB="0" anchor="ctr"/>
                </a:tc>
                <a:extLst>
                  <a:ext uri="{0D108BD9-81ED-4DB2-BD59-A6C34878D82A}">
                    <a16:rowId xmlns:a16="http://schemas.microsoft.com/office/drawing/2014/main" val="2229718275"/>
                  </a:ext>
                </a:extLst>
              </a:tr>
              <a:tr h="288519">
                <a:tc>
                  <a:txBody>
                    <a:bodyPr/>
                    <a:lstStyle/>
                    <a:p>
                      <a:pPr marL="108000" algn="l" defTabSz="914400" rtl="0" eaLnBrk="1" fontAlgn="b" latinLnBrk="0" hangingPunct="1"/>
                      <a:r>
                        <a:rPr lang="en-US" sz="1400" u="none" strike="noStrike" kern="1200">
                          <a:solidFill>
                            <a:schemeClr val="dk1"/>
                          </a:solidFill>
                          <a:effectLst/>
                          <a:latin typeface="+mn-lt"/>
                          <a:ea typeface="+mn-ea"/>
                          <a:cs typeface="+mn-cs"/>
                        </a:rPr>
                        <a:t>Balaka</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8</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20.3</a:t>
                      </a:r>
                    </a:p>
                  </a:txBody>
                  <a:tcPr marL="9525" marR="9525" marT="9525" marB="0" anchor="ctr"/>
                </a:tc>
                <a:extLst>
                  <a:ext uri="{0D108BD9-81ED-4DB2-BD59-A6C34878D82A}">
                    <a16:rowId xmlns:a16="http://schemas.microsoft.com/office/drawing/2014/main" val="2769271827"/>
                  </a:ext>
                </a:extLst>
              </a:tr>
              <a:tr h="288519">
                <a:tc>
                  <a:txBody>
                    <a:bodyPr/>
                    <a:lstStyle/>
                    <a:p>
                      <a:pPr marL="108000" algn="l" defTabSz="914400" rtl="0" eaLnBrk="1" fontAlgn="b" latinLnBrk="0" hangingPunct="1"/>
                      <a:r>
                        <a:rPr lang="en-US" sz="1400" u="none" strike="noStrike" kern="1200">
                          <a:solidFill>
                            <a:schemeClr val="dk1"/>
                          </a:solidFill>
                          <a:effectLst/>
                          <a:latin typeface="+mn-lt"/>
                          <a:ea typeface="+mn-ea"/>
                          <a:cs typeface="+mn-cs"/>
                        </a:rPr>
                        <a:t>Neno</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8</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12.2</a:t>
                      </a:r>
                    </a:p>
                  </a:txBody>
                  <a:tcPr marL="9525" marR="9525" marT="9525" marB="0" anchor="ctr"/>
                </a:tc>
                <a:extLst>
                  <a:ext uri="{0D108BD9-81ED-4DB2-BD59-A6C34878D82A}">
                    <a16:rowId xmlns:a16="http://schemas.microsoft.com/office/drawing/2014/main" val="1091747742"/>
                  </a:ext>
                </a:extLst>
              </a:tr>
              <a:tr h="288519">
                <a:tc>
                  <a:txBody>
                    <a:bodyPr/>
                    <a:lstStyle/>
                    <a:p>
                      <a:pPr marL="108000" algn="l" defTabSz="914400" rtl="0" eaLnBrk="1" fontAlgn="b" latinLnBrk="0" hangingPunct="1"/>
                      <a:r>
                        <a:rPr lang="en-US" sz="1400" u="none" strike="noStrike" kern="1200">
                          <a:solidFill>
                            <a:schemeClr val="dk1"/>
                          </a:solidFill>
                          <a:effectLst/>
                          <a:latin typeface="+mn-lt"/>
                          <a:ea typeface="+mn-ea"/>
                          <a:cs typeface="+mn-cs"/>
                        </a:rPr>
                        <a:t>Chitipa</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7</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1.4%</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30.1</a:t>
                      </a:r>
                    </a:p>
                  </a:txBody>
                  <a:tcPr marL="9525" marR="9525" marT="9525" marB="0" anchor="ctr"/>
                </a:tc>
                <a:extLst>
                  <a:ext uri="{0D108BD9-81ED-4DB2-BD59-A6C34878D82A}">
                    <a16:rowId xmlns:a16="http://schemas.microsoft.com/office/drawing/2014/main" val="3661082718"/>
                  </a:ext>
                </a:extLst>
              </a:tr>
              <a:tr h="288519">
                <a:tc>
                  <a:txBody>
                    <a:bodyPr/>
                    <a:lstStyle/>
                    <a:p>
                      <a:pPr marL="108000" algn="l" defTabSz="914400" rtl="0" eaLnBrk="1" fontAlgn="b" latinLnBrk="0" hangingPunct="1"/>
                      <a:r>
                        <a:rPr lang="en-US" sz="1400" u="none" strike="noStrike" kern="1200" dirty="0">
                          <a:solidFill>
                            <a:schemeClr val="dk1"/>
                          </a:solidFill>
                          <a:effectLst/>
                          <a:latin typeface="+mn-lt"/>
                          <a:ea typeface="+mn-ea"/>
                          <a:cs typeface="+mn-cs"/>
                        </a:rPr>
                        <a:t>Kasungu </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5</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33.8</a:t>
                      </a:r>
                    </a:p>
                  </a:txBody>
                  <a:tcPr marL="9525" marR="9525" marT="9525" marB="0" anchor="ctr"/>
                </a:tc>
                <a:extLst>
                  <a:ext uri="{0D108BD9-81ED-4DB2-BD59-A6C34878D82A}">
                    <a16:rowId xmlns:a16="http://schemas.microsoft.com/office/drawing/2014/main" val="2940464436"/>
                  </a:ext>
                </a:extLst>
              </a:tr>
              <a:tr h="288519">
                <a:tc>
                  <a:txBody>
                    <a:bodyPr/>
                    <a:lstStyle/>
                    <a:p>
                      <a:pPr marL="108000" algn="l" defTabSz="914400" rtl="0" eaLnBrk="1" fontAlgn="b" latinLnBrk="0" hangingPunct="1"/>
                      <a:r>
                        <a:rPr lang="en-US" sz="1400" u="none" strike="noStrike" kern="1200" dirty="0">
                          <a:solidFill>
                            <a:schemeClr val="dk1"/>
                          </a:solidFill>
                          <a:effectLst/>
                          <a:latin typeface="+mn-lt"/>
                          <a:ea typeface="+mn-ea"/>
                          <a:cs typeface="+mn-cs"/>
                        </a:rPr>
                        <a:t>Mwanza</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4</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0.8%</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11.0</a:t>
                      </a:r>
                    </a:p>
                  </a:txBody>
                  <a:tcPr marL="9525" marR="9525" marT="9525" marB="0" anchor="ctr"/>
                </a:tc>
                <a:extLst>
                  <a:ext uri="{0D108BD9-81ED-4DB2-BD59-A6C34878D82A}">
                    <a16:rowId xmlns:a16="http://schemas.microsoft.com/office/drawing/2014/main" val="3029178716"/>
                  </a:ext>
                </a:extLst>
              </a:tr>
              <a:tr h="225016">
                <a:tc>
                  <a:txBody>
                    <a:bodyPr/>
                    <a:lstStyle/>
                    <a:p>
                      <a:pPr marL="108000" algn="l" defTabSz="914400" rtl="0" eaLnBrk="1" fontAlgn="b" latinLnBrk="0" hangingPunct="1"/>
                      <a:r>
                        <a:rPr lang="en-US" sz="1400" u="none" strike="noStrike" kern="1200" dirty="0" err="1">
                          <a:solidFill>
                            <a:schemeClr val="dk1"/>
                          </a:solidFill>
                          <a:effectLst/>
                          <a:latin typeface="+mn-lt"/>
                          <a:ea typeface="+mn-ea"/>
                          <a:cs typeface="+mn-cs"/>
                        </a:rPr>
                        <a:t>Likoma</a:t>
                      </a:r>
                      <a:endParaRPr lang="en-US" sz="1400" u="none" strike="noStrike" kern="1200" dirty="0">
                        <a:solidFill>
                          <a:schemeClr val="dk1"/>
                        </a:solidFill>
                        <a:effectLst/>
                        <a:latin typeface="+mn-lt"/>
                        <a:ea typeface="+mn-ea"/>
                        <a:cs typeface="+mn-cs"/>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US" sz="1400" b="1" i="0" u="none" strike="noStrike" dirty="0">
                          <a:solidFill>
                            <a:srgbClr val="FF0000"/>
                          </a:solidFill>
                          <a:effectLst/>
                          <a:latin typeface="Calibri" panose="020F0502020204030204" pitchFamily="34" charset="0"/>
                        </a:rPr>
                        <a:t>0.4%</a:t>
                      </a:r>
                    </a:p>
                  </a:txBody>
                  <a:tcPr marL="9525" marR="9525" marT="9525" marB="0" anchor="ctr"/>
                </a:tc>
                <a:tc>
                  <a:txBody>
                    <a:bodyPr/>
                    <a:lstStyle/>
                    <a:p>
                      <a:pPr algn="ctr" fontAlgn="b"/>
                      <a:r>
                        <a:rPr lang="en-US" sz="1400" b="1" i="0" u="none" strike="noStrike" dirty="0">
                          <a:solidFill>
                            <a:srgbClr val="FF0000"/>
                          </a:solidFill>
                          <a:effectLst/>
                          <a:latin typeface="Calibri" panose="020F0502020204030204" pitchFamily="34" charset="0"/>
                        </a:rPr>
                        <a:t>6.4</a:t>
                      </a:r>
                    </a:p>
                  </a:txBody>
                  <a:tcPr marL="9525" marR="9525" marT="9525" marB="0" anchor="ctr"/>
                </a:tc>
                <a:extLst>
                  <a:ext uri="{0D108BD9-81ED-4DB2-BD59-A6C34878D82A}">
                    <a16:rowId xmlns:a16="http://schemas.microsoft.com/office/drawing/2014/main" val="178794634"/>
                  </a:ext>
                </a:extLst>
              </a:tr>
            </a:tbl>
          </a:graphicData>
        </a:graphic>
      </p:graphicFrame>
      <p:sp>
        <p:nvSpPr>
          <p:cNvPr id="5" name="TextBox 4">
            <a:extLst>
              <a:ext uri="{FF2B5EF4-FFF2-40B4-BE49-F238E27FC236}">
                <a16:creationId xmlns:a16="http://schemas.microsoft.com/office/drawing/2014/main" id="{BB4A39F1-A49A-2248-A966-954172BA9474}"/>
              </a:ext>
            </a:extLst>
          </p:cNvPr>
          <p:cNvSpPr txBox="1"/>
          <p:nvPr/>
        </p:nvSpPr>
        <p:spPr>
          <a:xfrm>
            <a:off x="701477" y="6448222"/>
            <a:ext cx="7819128" cy="307777"/>
          </a:xfrm>
          <a:prstGeom prst="rect">
            <a:avLst/>
          </a:prstGeom>
          <a:noFill/>
        </p:spPr>
        <p:txBody>
          <a:bodyPr wrap="none" rtlCol="0">
            <a:spAutoFit/>
          </a:bodyPr>
          <a:lstStyle/>
          <a:p>
            <a:r>
              <a:rPr lang="en-US" sz="1400" dirty="0"/>
              <a:t>* Facilities include District hospitals, Rural/Community hospitals, Health centers, Clinics and Dispensaries</a:t>
            </a:r>
          </a:p>
        </p:txBody>
      </p:sp>
      <p:sp>
        <p:nvSpPr>
          <p:cNvPr id="10" name="Content Placeholder 3">
            <a:extLst>
              <a:ext uri="{FF2B5EF4-FFF2-40B4-BE49-F238E27FC236}">
                <a16:creationId xmlns:a16="http://schemas.microsoft.com/office/drawing/2014/main" id="{26937166-E7BE-2B40-8FF1-8AAA057EC4C0}"/>
              </a:ext>
            </a:extLst>
          </p:cNvPr>
          <p:cNvSpPr txBox="1">
            <a:spLocks/>
          </p:cNvSpPr>
          <p:nvPr/>
        </p:nvSpPr>
        <p:spPr>
          <a:xfrm>
            <a:off x="7073788" y="4941965"/>
            <a:ext cx="3699190" cy="1503045"/>
          </a:xfrm>
          <a:prstGeom prst="rect">
            <a:avLst/>
          </a:prstGeom>
          <a:solidFill>
            <a:schemeClr val="accent6">
              <a:lumMod val="20000"/>
              <a:lumOff val="80000"/>
            </a:schemeClr>
          </a:solidFill>
          <a:ln>
            <a:solidFill>
              <a:schemeClr val="accent6"/>
            </a:solidFill>
          </a:ln>
        </p:spPr>
        <p:txBody>
          <a:bodyPr vert="horz" lIns="68580" tIns="34290" rIns="68580" bIns="3429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CHALLENGE:</a:t>
            </a:r>
          </a:p>
          <a:p>
            <a:pPr marL="0" indent="0">
              <a:buNone/>
            </a:pPr>
            <a:r>
              <a:rPr lang="en-US" sz="2200" dirty="0"/>
              <a:t>It is important to account for the relationship between the number of facilities and their geographical distribution with expected expenditures. </a:t>
            </a:r>
          </a:p>
        </p:txBody>
      </p:sp>
    </p:spTree>
    <p:extLst>
      <p:ext uri="{BB962C8B-B14F-4D97-AF65-F5344CB8AC3E}">
        <p14:creationId xmlns:p14="http://schemas.microsoft.com/office/powerpoint/2010/main" val="423928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69B2-C829-F448-9017-2F076F6ED2D9}"/>
              </a:ext>
            </a:extLst>
          </p:cNvPr>
          <p:cNvSpPr>
            <a:spLocks noGrp="1"/>
          </p:cNvSpPr>
          <p:nvPr>
            <p:ph type="title"/>
          </p:nvPr>
        </p:nvSpPr>
        <p:spPr>
          <a:xfrm>
            <a:off x="2355850" y="319345"/>
            <a:ext cx="7886700" cy="1325563"/>
          </a:xfrm>
        </p:spPr>
        <p:txBody>
          <a:bodyPr>
            <a:noAutofit/>
          </a:bodyPr>
          <a:lstStyle/>
          <a:p>
            <a:pPr algn="ctr"/>
            <a:br>
              <a:rPr lang="en-US" b="1" kern="100" dirty="0">
                <a:ea typeface="SimSun" panose="02010600030101010101" pitchFamily="2" charset="-122"/>
                <a:cs typeface="Times New Roman" panose="02020603050405020304" pitchFamily="18" charset="0"/>
              </a:rPr>
            </a:br>
            <a:endParaRPr lang="en-US" b="1" dirty="0"/>
          </a:p>
        </p:txBody>
      </p:sp>
      <p:pic>
        <p:nvPicPr>
          <p:cNvPr id="4" name="Picture 3">
            <a:extLst>
              <a:ext uri="{FF2B5EF4-FFF2-40B4-BE49-F238E27FC236}">
                <a16:creationId xmlns:a16="http://schemas.microsoft.com/office/drawing/2014/main" id="{1A0D86E2-683D-F742-AFEF-7EAAF93B284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658" y="1316999"/>
            <a:ext cx="5271951" cy="5264002"/>
          </a:xfrm>
          <a:prstGeom prst="rect">
            <a:avLst/>
          </a:prstGeom>
          <a:noFill/>
        </p:spPr>
      </p:pic>
      <p:sp>
        <p:nvSpPr>
          <p:cNvPr id="5" name="TextBox 4">
            <a:extLst>
              <a:ext uri="{FF2B5EF4-FFF2-40B4-BE49-F238E27FC236}">
                <a16:creationId xmlns:a16="http://schemas.microsoft.com/office/drawing/2014/main" id="{14A76AF4-D90C-BD44-B329-E36E8E3D274F}"/>
              </a:ext>
            </a:extLst>
          </p:cNvPr>
          <p:cNvSpPr txBox="1"/>
          <p:nvPr/>
        </p:nvSpPr>
        <p:spPr>
          <a:xfrm>
            <a:off x="2948618" y="6581001"/>
            <a:ext cx="2638032" cy="276999"/>
          </a:xfrm>
          <a:prstGeom prst="rect">
            <a:avLst/>
          </a:prstGeom>
          <a:noFill/>
        </p:spPr>
        <p:txBody>
          <a:bodyPr wrap="square" rtlCol="0">
            <a:spAutoFit/>
          </a:bodyPr>
          <a:lstStyle/>
          <a:p>
            <a:pPr algn="ctr"/>
            <a:r>
              <a:rPr lang="en-US" sz="1200" i="1" dirty="0"/>
              <a:t>Source: Resource Mapping 2017-2020</a:t>
            </a:r>
          </a:p>
        </p:txBody>
      </p:sp>
      <p:sp>
        <p:nvSpPr>
          <p:cNvPr id="3" name="TextBox 2">
            <a:extLst>
              <a:ext uri="{FF2B5EF4-FFF2-40B4-BE49-F238E27FC236}">
                <a16:creationId xmlns:a16="http://schemas.microsoft.com/office/drawing/2014/main" id="{D140CDC4-A508-F145-BC43-0F6762668A49}"/>
              </a:ext>
            </a:extLst>
          </p:cNvPr>
          <p:cNvSpPr txBox="1"/>
          <p:nvPr/>
        </p:nvSpPr>
        <p:spPr>
          <a:xfrm>
            <a:off x="7185957" y="6073169"/>
            <a:ext cx="4327931" cy="646331"/>
          </a:xfrm>
          <a:prstGeom prst="rect">
            <a:avLst/>
          </a:prstGeom>
          <a:noFill/>
        </p:spPr>
        <p:txBody>
          <a:bodyPr wrap="square" rtlCol="0">
            <a:spAutoFit/>
          </a:bodyPr>
          <a:lstStyle/>
          <a:p>
            <a:r>
              <a:rPr lang="en-US" b="1" dirty="0"/>
              <a:t>Figure: </a:t>
            </a:r>
            <a:r>
              <a:rPr lang="en-US" kern="100" dirty="0">
                <a:ea typeface="SimSun" panose="02010600030101010101" pitchFamily="2" charset="-122"/>
                <a:cs typeface="Times New Roman" panose="02020603050405020304" pitchFamily="18" charset="0"/>
              </a:rPr>
              <a:t>Health Sector Funding earmarked for Districts by Financing Source (FY 2017/18)</a:t>
            </a:r>
            <a:endParaRPr lang="en-US" dirty="0"/>
          </a:p>
        </p:txBody>
      </p:sp>
      <p:graphicFrame>
        <p:nvGraphicFramePr>
          <p:cNvPr id="9" name="Diagram 8">
            <a:extLst>
              <a:ext uri="{FF2B5EF4-FFF2-40B4-BE49-F238E27FC236}">
                <a16:creationId xmlns:a16="http://schemas.microsoft.com/office/drawing/2014/main" id="{68CDF4E2-8157-A246-9220-4F0074610C11}"/>
              </a:ext>
            </a:extLst>
          </p:cNvPr>
          <p:cNvGraphicFramePr/>
          <p:nvPr>
            <p:extLst>
              <p:ext uri="{D42A27DB-BD31-4B8C-83A1-F6EECF244321}">
                <p14:modId xmlns:p14="http://schemas.microsoft.com/office/powerpoint/2010/main" val="156608526"/>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a:extLst>
              <a:ext uri="{FF2B5EF4-FFF2-40B4-BE49-F238E27FC236}">
                <a16:creationId xmlns:a16="http://schemas.microsoft.com/office/drawing/2014/main" id="{91645928-02B5-D843-8DA4-1D29DF696031}"/>
              </a:ext>
            </a:extLst>
          </p:cNvPr>
          <p:cNvSpPr txBox="1">
            <a:spLocks/>
          </p:cNvSpPr>
          <p:nvPr/>
        </p:nvSpPr>
        <p:spPr>
          <a:xfrm>
            <a:off x="838200" y="0"/>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dirty="0"/>
              <a:t>5. Donor contributions</a:t>
            </a:r>
          </a:p>
        </p:txBody>
      </p:sp>
      <p:sp>
        <p:nvSpPr>
          <p:cNvPr id="8" name="Content Placeholder 3">
            <a:extLst>
              <a:ext uri="{FF2B5EF4-FFF2-40B4-BE49-F238E27FC236}">
                <a16:creationId xmlns:a16="http://schemas.microsoft.com/office/drawing/2014/main" id="{E0CEF67E-C239-194E-A365-A59B2C91B6D9}"/>
              </a:ext>
            </a:extLst>
          </p:cNvPr>
          <p:cNvSpPr txBox="1">
            <a:spLocks/>
          </p:cNvSpPr>
          <p:nvPr/>
        </p:nvSpPr>
        <p:spPr>
          <a:xfrm>
            <a:off x="7945327" y="3082521"/>
            <a:ext cx="3699190" cy="1432925"/>
          </a:xfrm>
          <a:prstGeom prst="rect">
            <a:avLst/>
          </a:prstGeom>
          <a:solidFill>
            <a:schemeClr val="accent6">
              <a:lumMod val="20000"/>
              <a:lumOff val="80000"/>
            </a:schemeClr>
          </a:solidFill>
          <a:ln>
            <a:solidFill>
              <a:schemeClr val="accent6"/>
            </a:solidFill>
          </a:ln>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CHALLENGE:</a:t>
            </a:r>
          </a:p>
          <a:p>
            <a:pPr marL="0" indent="0">
              <a:buNone/>
            </a:pPr>
            <a:r>
              <a:rPr lang="en-US" sz="2200" dirty="0"/>
              <a:t>Reducing government funding to districts with large donor support can increase donor dependency. </a:t>
            </a:r>
          </a:p>
        </p:txBody>
      </p:sp>
    </p:spTree>
    <p:extLst>
      <p:ext uri="{BB962C8B-B14F-4D97-AF65-F5344CB8AC3E}">
        <p14:creationId xmlns:p14="http://schemas.microsoft.com/office/powerpoint/2010/main" val="176538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B98AD34-F55E-EA40-A1F4-C2B87EE15A64}"/>
              </a:ext>
            </a:extLst>
          </p:cNvPr>
          <p:cNvGraphicFramePr/>
          <p:nvPr>
            <p:extLst>
              <p:ext uri="{D42A27DB-BD31-4B8C-83A1-F6EECF244321}">
                <p14:modId xmlns:p14="http://schemas.microsoft.com/office/powerpoint/2010/main" val="338385480"/>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a:extLst>
              <a:ext uri="{FF2B5EF4-FFF2-40B4-BE49-F238E27FC236}">
                <a16:creationId xmlns:a16="http://schemas.microsoft.com/office/drawing/2014/main" id="{A85EC4D6-AECD-BB4E-8199-812BCB689D41}"/>
              </a:ext>
            </a:extLst>
          </p:cNvPr>
          <p:cNvSpPr>
            <a:spLocks noGrp="1"/>
          </p:cNvSpPr>
          <p:nvPr>
            <p:ph type="title"/>
          </p:nvPr>
        </p:nvSpPr>
        <p:spPr>
          <a:xfrm>
            <a:off x="148282" y="120521"/>
            <a:ext cx="11085095" cy="1034520"/>
          </a:xfrm>
        </p:spPr>
        <p:txBody>
          <a:bodyPr>
            <a:normAutofit/>
          </a:bodyPr>
          <a:lstStyle/>
          <a:p>
            <a:pPr algn="ctr"/>
            <a:r>
              <a:rPr lang="en-US" dirty="0"/>
              <a:t>What are district budgets used for?</a:t>
            </a:r>
          </a:p>
        </p:txBody>
      </p:sp>
      <p:sp>
        <p:nvSpPr>
          <p:cNvPr id="2" name="TextBox 1">
            <a:extLst>
              <a:ext uri="{FF2B5EF4-FFF2-40B4-BE49-F238E27FC236}">
                <a16:creationId xmlns:a16="http://schemas.microsoft.com/office/drawing/2014/main" id="{5E5665F9-3349-9047-81C1-ABD9C12B953B}"/>
              </a:ext>
            </a:extLst>
          </p:cNvPr>
          <p:cNvSpPr txBox="1"/>
          <p:nvPr/>
        </p:nvSpPr>
        <p:spPr>
          <a:xfrm>
            <a:off x="3831349" y="6285733"/>
            <a:ext cx="5018737" cy="338554"/>
          </a:xfrm>
          <a:prstGeom prst="rect">
            <a:avLst/>
          </a:prstGeom>
          <a:noFill/>
        </p:spPr>
        <p:txBody>
          <a:bodyPr wrap="square" rtlCol="0">
            <a:spAutoFit/>
          </a:bodyPr>
          <a:lstStyle/>
          <a:p>
            <a:pPr algn="ctr"/>
            <a:r>
              <a:rPr lang="en-US" sz="1600" b="1" dirty="0"/>
              <a:t>Figure: </a:t>
            </a:r>
            <a:r>
              <a:rPr lang="en-US" sz="1600" dirty="0"/>
              <a:t>Breakdown of the 2017/18 District ORT Budget</a:t>
            </a:r>
          </a:p>
        </p:txBody>
      </p:sp>
      <p:pic>
        <p:nvPicPr>
          <p:cNvPr id="8" name="Picture 7">
            <a:extLst>
              <a:ext uri="{FF2B5EF4-FFF2-40B4-BE49-F238E27FC236}">
                <a16:creationId xmlns:a16="http://schemas.microsoft.com/office/drawing/2014/main" id="{69041A54-D94D-5B49-A0F6-A10572D811F0}"/>
              </a:ext>
            </a:extLst>
          </p:cNvPr>
          <p:cNvPicPr>
            <a:picLocks noChangeAspect="1"/>
          </p:cNvPicPr>
          <p:nvPr/>
        </p:nvPicPr>
        <p:blipFill rotWithShape="1">
          <a:blip r:embed="rId7">
            <a:extLst>
              <a:ext uri="{28A0092B-C50C-407E-A947-70E740481C1C}">
                <a14:useLocalDpi xmlns:a14="http://schemas.microsoft.com/office/drawing/2010/main" val="0"/>
              </a:ext>
            </a:extLst>
          </a:blip>
          <a:srcRect t="1534"/>
          <a:stretch/>
        </p:blipFill>
        <p:spPr>
          <a:xfrm>
            <a:off x="2179862" y="1387929"/>
            <a:ext cx="7911194" cy="4897804"/>
          </a:xfrm>
          <a:prstGeom prst="rect">
            <a:avLst/>
          </a:prstGeom>
        </p:spPr>
      </p:pic>
    </p:spTree>
    <p:extLst>
      <p:ext uri="{BB962C8B-B14F-4D97-AF65-F5344CB8AC3E}">
        <p14:creationId xmlns:p14="http://schemas.microsoft.com/office/powerpoint/2010/main" val="2497692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4483CA-1EBA-954B-B015-061F65AEB9B0}"/>
              </a:ext>
            </a:extLst>
          </p:cNvPr>
          <p:cNvSpPr txBox="1">
            <a:spLocks/>
          </p:cNvSpPr>
          <p:nvPr/>
        </p:nvSpPr>
        <p:spPr>
          <a:xfrm>
            <a:off x="2729895" y="2239602"/>
            <a:ext cx="7538570" cy="17907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kern="1200">
                <a:solidFill>
                  <a:schemeClr val="tx1"/>
                </a:solidFill>
                <a:latin typeface="Calibri" panose="020F0502020204030204" pitchFamily="34" charset="0"/>
                <a:ea typeface="+mj-ea"/>
                <a:cs typeface="Calibri" panose="020F0502020204030204" pitchFamily="34" charset="0"/>
              </a:defRPr>
            </a:lvl1pPr>
          </a:lstStyle>
          <a:p>
            <a:pPr algn="ctr"/>
            <a:r>
              <a:rPr lang="en-US" sz="4200" b="1" dirty="0">
                <a:latin typeface="Baghdad" pitchFamily="2" charset="-78"/>
                <a:cs typeface="Baghdad" pitchFamily="2" charset="-78"/>
              </a:rPr>
              <a:t>Initial Work on Resource Allocation Formula Options</a:t>
            </a:r>
          </a:p>
        </p:txBody>
      </p:sp>
      <p:sp>
        <p:nvSpPr>
          <p:cNvPr id="2" name="Slide Number Placeholder 1"/>
          <p:cNvSpPr>
            <a:spLocks noGrp="1"/>
          </p:cNvSpPr>
          <p:nvPr>
            <p:ph type="sldNum" sz="quarter" idx="12"/>
          </p:nvPr>
        </p:nvSpPr>
        <p:spPr/>
        <p:txBody>
          <a:bodyPr/>
          <a:lstStyle/>
          <a:p>
            <a:fld id="{E35D83CA-0F81-D447-ABB7-24B0572A7482}" type="slidenum">
              <a:rPr lang="en-US" smtClean="0"/>
              <a:t>18</a:t>
            </a:fld>
            <a:endParaRPr lang="en-US"/>
          </a:p>
        </p:txBody>
      </p:sp>
      <p:graphicFrame>
        <p:nvGraphicFramePr>
          <p:cNvPr id="5" name="Diagram 4">
            <a:extLst>
              <a:ext uri="{FF2B5EF4-FFF2-40B4-BE49-F238E27FC236}">
                <a16:creationId xmlns:a16="http://schemas.microsoft.com/office/drawing/2014/main" id="{E21509F5-434B-814E-9CED-FEB69121184F}"/>
              </a:ext>
            </a:extLst>
          </p:cNvPr>
          <p:cNvGraphicFramePr/>
          <p:nvPr>
            <p:extLst>
              <p:ext uri="{D42A27DB-BD31-4B8C-83A1-F6EECF244321}">
                <p14:modId xmlns:p14="http://schemas.microsoft.com/office/powerpoint/2010/main" val="601000470"/>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816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7E4D-61AC-1142-9A69-FFF029C73FAC}"/>
              </a:ext>
            </a:extLst>
          </p:cNvPr>
          <p:cNvSpPr>
            <a:spLocks noGrp="1"/>
          </p:cNvSpPr>
          <p:nvPr>
            <p:ph type="title"/>
          </p:nvPr>
        </p:nvSpPr>
        <p:spPr>
          <a:xfrm>
            <a:off x="838200" y="0"/>
            <a:ext cx="10246895" cy="1034520"/>
          </a:xfrm>
        </p:spPr>
        <p:txBody>
          <a:bodyPr/>
          <a:lstStyle/>
          <a:p>
            <a:pPr algn="ctr"/>
            <a:r>
              <a:rPr lang="en-US" b="1" dirty="0"/>
              <a:t>Overview</a:t>
            </a:r>
          </a:p>
        </p:txBody>
      </p:sp>
      <p:sp>
        <p:nvSpPr>
          <p:cNvPr id="3" name="Content Placeholder 2">
            <a:extLst>
              <a:ext uri="{FF2B5EF4-FFF2-40B4-BE49-F238E27FC236}">
                <a16:creationId xmlns:a16="http://schemas.microsoft.com/office/drawing/2014/main" id="{399C13FA-34AE-C641-B861-0E0DFF568A24}"/>
              </a:ext>
            </a:extLst>
          </p:cNvPr>
          <p:cNvSpPr>
            <a:spLocks noGrp="1"/>
          </p:cNvSpPr>
          <p:nvPr>
            <p:ph idx="1"/>
          </p:nvPr>
        </p:nvSpPr>
        <p:spPr/>
        <p:txBody>
          <a:bodyPr/>
          <a:lstStyle/>
          <a:p>
            <a:r>
              <a:rPr lang="en-US" dirty="0"/>
              <a:t>To WHICH parts of the budget will the Resource Allocation Formula (RAF) be applied?</a:t>
            </a:r>
          </a:p>
          <a:p>
            <a:r>
              <a:rPr lang="en-US" dirty="0"/>
              <a:t>WHY is a RAF needed? </a:t>
            </a:r>
          </a:p>
          <a:p>
            <a:r>
              <a:rPr lang="en-US" dirty="0"/>
              <a:t>WHAT VARIABLES should be included in the formula?</a:t>
            </a:r>
          </a:p>
          <a:p>
            <a:r>
              <a:rPr lang="en-US" dirty="0"/>
              <a:t>Proposed OPTIONS</a:t>
            </a:r>
          </a:p>
        </p:txBody>
      </p:sp>
      <p:sp>
        <p:nvSpPr>
          <p:cNvPr id="4" name="Footer Placeholder 3">
            <a:extLst>
              <a:ext uri="{FF2B5EF4-FFF2-40B4-BE49-F238E27FC236}">
                <a16:creationId xmlns:a16="http://schemas.microsoft.com/office/drawing/2014/main" id="{C8E7D4DE-C0EA-4B40-B05A-ABBBE9DFE9C1}"/>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63637D44-0C43-5F4A-A73E-B793F5C79A46}"/>
              </a:ext>
            </a:extLst>
          </p:cNvPr>
          <p:cNvSpPr>
            <a:spLocks noGrp="1"/>
          </p:cNvSpPr>
          <p:nvPr>
            <p:ph type="sldNum" sz="quarter" idx="12"/>
          </p:nvPr>
        </p:nvSpPr>
        <p:spPr/>
        <p:txBody>
          <a:bodyPr/>
          <a:lstStyle/>
          <a:p>
            <a:fld id="{B6784B44-E009-41D0-846E-76C082E0550B}" type="slidenum">
              <a:rPr lang="en-US" smtClean="0"/>
              <a:t>1</a:t>
            </a:fld>
            <a:endParaRPr lang="en-US"/>
          </a:p>
        </p:txBody>
      </p:sp>
      <p:graphicFrame>
        <p:nvGraphicFramePr>
          <p:cNvPr id="6" name="Diagram 5">
            <a:extLst>
              <a:ext uri="{FF2B5EF4-FFF2-40B4-BE49-F238E27FC236}">
                <a16:creationId xmlns:a16="http://schemas.microsoft.com/office/drawing/2014/main" id="{5A8C8F49-B0F6-924C-9C02-8A7A7DDC21CF}"/>
              </a:ext>
            </a:extLst>
          </p:cNvPr>
          <p:cNvGraphicFramePr/>
          <p:nvPr>
            <p:extLst>
              <p:ext uri="{D42A27DB-BD31-4B8C-83A1-F6EECF244321}">
                <p14:modId xmlns:p14="http://schemas.microsoft.com/office/powerpoint/2010/main" val="192285358"/>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2564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890D-045B-7A4B-9E06-3D996FE8D25E}"/>
              </a:ext>
            </a:extLst>
          </p:cNvPr>
          <p:cNvSpPr>
            <a:spLocks noGrp="1"/>
          </p:cNvSpPr>
          <p:nvPr>
            <p:ph type="title"/>
          </p:nvPr>
        </p:nvSpPr>
        <p:spPr>
          <a:xfrm>
            <a:off x="2378281" y="0"/>
            <a:ext cx="7886700" cy="994172"/>
          </a:xfrm>
        </p:spPr>
        <p:txBody>
          <a:bodyPr>
            <a:normAutofit/>
          </a:bodyPr>
          <a:lstStyle/>
          <a:p>
            <a:pPr algn="ctr"/>
            <a:r>
              <a:rPr lang="en-US" dirty="0"/>
              <a:t>RAF Options</a:t>
            </a:r>
          </a:p>
        </p:txBody>
      </p:sp>
      <p:sp>
        <p:nvSpPr>
          <p:cNvPr id="3" name="Content Placeholder 2">
            <a:extLst>
              <a:ext uri="{FF2B5EF4-FFF2-40B4-BE49-F238E27FC236}">
                <a16:creationId xmlns:a16="http://schemas.microsoft.com/office/drawing/2014/main" id="{189F62C2-80D4-0147-A5F1-420004A4685B}"/>
              </a:ext>
            </a:extLst>
          </p:cNvPr>
          <p:cNvSpPr>
            <a:spLocks noGrp="1"/>
          </p:cNvSpPr>
          <p:nvPr>
            <p:ph idx="1"/>
          </p:nvPr>
        </p:nvSpPr>
        <p:spPr/>
        <p:txBody>
          <a:bodyPr/>
          <a:lstStyle/>
          <a:p>
            <a:pPr marL="385763" indent="-385763">
              <a:buFont typeface="+mj-lt"/>
              <a:buAutoNum type="arabicPeriod"/>
            </a:pPr>
            <a:r>
              <a:rPr lang="en-US" dirty="0"/>
              <a:t>Crude population allocation</a:t>
            </a:r>
          </a:p>
          <a:p>
            <a:pPr marL="385763" indent="-385763">
              <a:buFont typeface="+mj-lt"/>
              <a:buAutoNum type="arabicPeriod"/>
            </a:pPr>
            <a:r>
              <a:rPr lang="en-US" dirty="0"/>
              <a:t>Standardized mortality rate allocation</a:t>
            </a:r>
          </a:p>
          <a:p>
            <a:pPr marL="385763" indent="-385763">
              <a:buFont typeface="+mj-lt"/>
              <a:buAutoNum type="arabicPeriod"/>
            </a:pPr>
            <a:r>
              <a:rPr lang="en-US" dirty="0"/>
              <a:t>EHP intervention need (Full coverage)</a:t>
            </a:r>
          </a:p>
          <a:p>
            <a:pPr marL="385763" indent="-385763">
              <a:buFont typeface="+mj-lt"/>
              <a:buAutoNum type="arabicPeriod"/>
            </a:pPr>
            <a:r>
              <a:rPr lang="en-US" dirty="0"/>
              <a:t>EHP intervention need (Realistic coverage)</a:t>
            </a:r>
          </a:p>
          <a:p>
            <a:pPr marL="385763" indent="-385763">
              <a:buFont typeface="+mj-lt"/>
              <a:buAutoNum type="arabicPeriod"/>
            </a:pPr>
            <a:r>
              <a:rPr lang="en-US" dirty="0"/>
              <a:t>EHP intervention need (Excluding partner contributions)</a:t>
            </a:r>
          </a:p>
        </p:txBody>
      </p:sp>
      <p:sp>
        <p:nvSpPr>
          <p:cNvPr id="4" name="Slide Number Placeholder 3"/>
          <p:cNvSpPr>
            <a:spLocks noGrp="1"/>
          </p:cNvSpPr>
          <p:nvPr>
            <p:ph type="sldNum" sz="quarter" idx="12"/>
          </p:nvPr>
        </p:nvSpPr>
        <p:spPr/>
        <p:txBody>
          <a:bodyPr/>
          <a:lstStyle/>
          <a:p>
            <a:fld id="{E35D83CA-0F81-D447-ABB7-24B0572A7482}" type="slidenum">
              <a:rPr lang="en-US" smtClean="0"/>
              <a:t>19</a:t>
            </a:fld>
            <a:endParaRPr lang="en-US"/>
          </a:p>
        </p:txBody>
      </p:sp>
      <p:graphicFrame>
        <p:nvGraphicFramePr>
          <p:cNvPr id="5" name="Diagram 4">
            <a:extLst>
              <a:ext uri="{FF2B5EF4-FFF2-40B4-BE49-F238E27FC236}">
                <a16:creationId xmlns:a16="http://schemas.microsoft.com/office/drawing/2014/main" id="{37CBCCE8-99F7-E04E-87B8-27488FB2863E}"/>
              </a:ext>
            </a:extLst>
          </p:cNvPr>
          <p:cNvGraphicFramePr/>
          <p:nvPr>
            <p:extLst>
              <p:ext uri="{D42A27DB-BD31-4B8C-83A1-F6EECF244321}">
                <p14:modId xmlns:p14="http://schemas.microsoft.com/office/powerpoint/2010/main" val="3535732332"/>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Brace 5">
            <a:extLst>
              <a:ext uri="{FF2B5EF4-FFF2-40B4-BE49-F238E27FC236}">
                <a16:creationId xmlns:a16="http://schemas.microsoft.com/office/drawing/2014/main" id="{C13A6E87-90D9-DD4E-8AC4-27650CD430DE}"/>
              </a:ext>
            </a:extLst>
          </p:cNvPr>
          <p:cNvSpPr/>
          <p:nvPr/>
        </p:nvSpPr>
        <p:spPr>
          <a:xfrm>
            <a:off x="9983755" y="1825625"/>
            <a:ext cx="360000" cy="824269"/>
          </a:xfrm>
          <a:prstGeom prst="rightBrace">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E378DC61-52EB-0A40-80D8-FA7CD4131CC9}"/>
              </a:ext>
            </a:extLst>
          </p:cNvPr>
          <p:cNvSpPr/>
          <p:nvPr/>
        </p:nvSpPr>
        <p:spPr>
          <a:xfrm>
            <a:off x="9983755" y="2829281"/>
            <a:ext cx="360000" cy="1612090"/>
          </a:xfrm>
          <a:prstGeom prst="rightBrace">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188B05A-A838-924B-987C-13F47920BA36}"/>
              </a:ext>
            </a:extLst>
          </p:cNvPr>
          <p:cNvSpPr txBox="1"/>
          <p:nvPr/>
        </p:nvSpPr>
        <p:spPr>
          <a:xfrm>
            <a:off x="10483270" y="1813618"/>
            <a:ext cx="1708730" cy="1015663"/>
          </a:xfrm>
          <a:prstGeom prst="rect">
            <a:avLst/>
          </a:prstGeom>
          <a:noFill/>
        </p:spPr>
        <p:txBody>
          <a:bodyPr wrap="square" rtlCol="0">
            <a:spAutoFit/>
          </a:bodyPr>
          <a:lstStyle/>
          <a:p>
            <a:r>
              <a:rPr lang="en-US" sz="2000" dirty="0"/>
              <a:t>Broad demographic proxies</a:t>
            </a:r>
          </a:p>
        </p:txBody>
      </p:sp>
      <p:sp>
        <p:nvSpPr>
          <p:cNvPr id="9" name="TextBox 8">
            <a:extLst>
              <a:ext uri="{FF2B5EF4-FFF2-40B4-BE49-F238E27FC236}">
                <a16:creationId xmlns:a16="http://schemas.microsoft.com/office/drawing/2014/main" id="{0FC85131-0361-A246-A9EE-8B913782037D}"/>
              </a:ext>
            </a:extLst>
          </p:cNvPr>
          <p:cNvSpPr txBox="1"/>
          <p:nvPr/>
        </p:nvSpPr>
        <p:spPr>
          <a:xfrm>
            <a:off x="10510818" y="3131644"/>
            <a:ext cx="1478575" cy="1015663"/>
          </a:xfrm>
          <a:prstGeom prst="rect">
            <a:avLst/>
          </a:prstGeom>
          <a:noFill/>
        </p:spPr>
        <p:txBody>
          <a:bodyPr wrap="square" rtlCol="0">
            <a:spAutoFit/>
          </a:bodyPr>
          <a:lstStyle/>
          <a:p>
            <a:r>
              <a:rPr lang="en-US" sz="2000" dirty="0"/>
              <a:t>Detailed </a:t>
            </a:r>
          </a:p>
          <a:p>
            <a:r>
              <a:rPr lang="en-US" sz="2000" dirty="0"/>
              <a:t>cost</a:t>
            </a:r>
          </a:p>
          <a:p>
            <a:r>
              <a:rPr lang="en-US" sz="2000" dirty="0"/>
              <a:t>estimation</a:t>
            </a:r>
          </a:p>
        </p:txBody>
      </p:sp>
    </p:spTree>
    <p:extLst>
      <p:ext uri="{BB962C8B-B14F-4D97-AF65-F5344CB8AC3E}">
        <p14:creationId xmlns:p14="http://schemas.microsoft.com/office/powerpoint/2010/main" val="227851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5D83CA-0F81-D447-ABB7-24B0572A7482}" type="slidenum">
              <a:rPr lang="en-US" smtClean="0"/>
              <a:t>20</a:t>
            </a:fld>
            <a:endParaRPr lang="en-US"/>
          </a:p>
        </p:txBody>
      </p:sp>
      <p:sp>
        <p:nvSpPr>
          <p:cNvPr id="10" name="Title 1">
            <a:extLst>
              <a:ext uri="{FF2B5EF4-FFF2-40B4-BE49-F238E27FC236}">
                <a16:creationId xmlns:a16="http://schemas.microsoft.com/office/drawing/2014/main" id="{E983DD18-EDBB-784B-9AD1-F3F595F7804E}"/>
              </a:ext>
            </a:extLst>
          </p:cNvPr>
          <p:cNvSpPr txBox="1">
            <a:spLocks/>
          </p:cNvSpPr>
          <p:nvPr/>
        </p:nvSpPr>
        <p:spPr>
          <a:xfrm>
            <a:off x="972552" y="11590"/>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sz="3200" b="1" dirty="0"/>
              <a:t>Option 1: Crude Population Allocation</a:t>
            </a:r>
            <a:endParaRPr lang="en-US" sz="3200" dirty="0"/>
          </a:p>
        </p:txBody>
      </p:sp>
      <p:grpSp>
        <p:nvGrpSpPr>
          <p:cNvPr id="2" name="Group 1">
            <a:extLst>
              <a:ext uri="{FF2B5EF4-FFF2-40B4-BE49-F238E27FC236}">
                <a16:creationId xmlns:a16="http://schemas.microsoft.com/office/drawing/2014/main" id="{B831A305-9E4B-8F44-B13A-DD8F467F5C76}"/>
              </a:ext>
            </a:extLst>
          </p:cNvPr>
          <p:cNvGrpSpPr/>
          <p:nvPr/>
        </p:nvGrpSpPr>
        <p:grpSpPr>
          <a:xfrm>
            <a:off x="431075" y="11590"/>
            <a:ext cx="10788372" cy="328629"/>
            <a:chOff x="431075" y="11590"/>
            <a:chExt cx="10788372" cy="328629"/>
          </a:xfrm>
        </p:grpSpPr>
        <p:graphicFrame>
          <p:nvGraphicFramePr>
            <p:cNvPr id="7" name="Diagram 6">
              <a:extLst>
                <a:ext uri="{FF2B5EF4-FFF2-40B4-BE49-F238E27FC236}">
                  <a16:creationId xmlns:a16="http://schemas.microsoft.com/office/drawing/2014/main" id="{39163CF1-373C-FC48-94D6-48A485575A59}"/>
                </a:ext>
              </a:extLst>
            </p:cNvPr>
            <p:cNvGraphicFramePr/>
            <p:nvPr>
              <p:extLst>
                <p:ext uri="{D42A27DB-BD31-4B8C-83A1-F6EECF244321}">
                  <p14:modId xmlns:p14="http://schemas.microsoft.com/office/powerpoint/2010/main" val="953520544"/>
                </p:ext>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845EA7C3-DEB0-2C48-82F4-6DE4F9A145B3}"/>
                </a:ext>
              </a:extLst>
            </p:cNvPr>
            <p:cNvGrpSpPr/>
            <p:nvPr/>
          </p:nvGrpSpPr>
          <p:grpSpPr>
            <a:xfrm>
              <a:off x="431075" y="11590"/>
              <a:ext cx="1894114" cy="328629"/>
              <a:chOff x="6954919" y="0"/>
              <a:chExt cx="1894114" cy="328629"/>
            </a:xfrm>
          </p:grpSpPr>
          <p:sp>
            <p:nvSpPr>
              <p:cNvPr id="13" name="Chevron 12">
                <a:extLst>
                  <a:ext uri="{FF2B5EF4-FFF2-40B4-BE49-F238E27FC236}">
                    <a16:creationId xmlns:a16="http://schemas.microsoft.com/office/drawing/2014/main" id="{B35824FC-6EB2-3148-A189-519D7C9C47CF}"/>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4" name="Chevron 4">
                <a:extLst>
                  <a:ext uri="{FF2B5EF4-FFF2-40B4-BE49-F238E27FC236}">
                    <a16:creationId xmlns:a16="http://schemas.microsoft.com/office/drawing/2014/main" id="{9B83EC5A-59BA-C74F-AA92-808242F6C9EE}"/>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grpSp>
        <p:nvGrpSpPr>
          <p:cNvPr id="5" name="Group 4">
            <a:extLst>
              <a:ext uri="{FF2B5EF4-FFF2-40B4-BE49-F238E27FC236}">
                <a16:creationId xmlns:a16="http://schemas.microsoft.com/office/drawing/2014/main" id="{4377C33E-DC03-1C4A-A414-1975786E23B7}"/>
              </a:ext>
            </a:extLst>
          </p:cNvPr>
          <p:cNvGrpSpPr/>
          <p:nvPr/>
        </p:nvGrpSpPr>
        <p:grpSpPr>
          <a:xfrm>
            <a:off x="3255962" y="2192399"/>
            <a:ext cx="6408738" cy="1155886"/>
            <a:chOff x="4640262" y="1701614"/>
            <a:chExt cx="2301875" cy="408940"/>
          </a:xfrm>
          <a:solidFill>
            <a:schemeClr val="accent5">
              <a:lumMod val="75000"/>
            </a:schemeClr>
          </a:solidFill>
        </p:grpSpPr>
        <p:sp>
          <p:nvSpPr>
            <p:cNvPr id="11" name="Text Box 6">
              <a:extLst>
                <a:ext uri="{FF2B5EF4-FFF2-40B4-BE49-F238E27FC236}">
                  <a16:creationId xmlns:a16="http://schemas.microsoft.com/office/drawing/2014/main" id="{2C4E9428-A548-BF41-8D14-19DC773DC139}"/>
                </a:ext>
              </a:extLst>
            </p:cNvPr>
            <p:cNvSpPr txBox="1"/>
            <p:nvPr/>
          </p:nvSpPr>
          <p:spPr>
            <a:xfrm>
              <a:off x="4640262" y="1701614"/>
              <a:ext cx="785495"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Total Population</a:t>
              </a:r>
              <a:endParaRPr lang="en-US" sz="3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7">
              <a:extLst>
                <a:ext uri="{FF2B5EF4-FFF2-40B4-BE49-F238E27FC236}">
                  <a16:creationId xmlns:a16="http://schemas.microsoft.com/office/drawing/2014/main" id="{BF2438A3-7ABB-4143-A5AB-0059F467F0D3}"/>
                </a:ext>
              </a:extLst>
            </p:cNvPr>
            <p:cNvSpPr txBox="1"/>
            <p:nvPr/>
          </p:nvSpPr>
          <p:spPr>
            <a:xfrm>
              <a:off x="5835332" y="1701614"/>
              <a:ext cx="1106805"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Fixed Per Capita Allocation</a:t>
              </a:r>
              <a:endParaRPr lang="en-US" sz="3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 name="Rectangle 5">
            <a:extLst>
              <a:ext uri="{FF2B5EF4-FFF2-40B4-BE49-F238E27FC236}">
                <a16:creationId xmlns:a16="http://schemas.microsoft.com/office/drawing/2014/main" id="{8D0B91B5-B9D7-3C49-8469-7A80AB26125C}"/>
              </a:ext>
            </a:extLst>
          </p:cNvPr>
          <p:cNvSpPr/>
          <p:nvPr/>
        </p:nvSpPr>
        <p:spPr>
          <a:xfrm>
            <a:off x="6583202" y="3768425"/>
            <a:ext cx="3081498" cy="5715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MK 1,266 per person*</a:t>
            </a:r>
          </a:p>
        </p:txBody>
      </p:sp>
      <p:cxnSp>
        <p:nvCxnSpPr>
          <p:cNvPr id="9" name="Straight Connector 8">
            <a:extLst>
              <a:ext uri="{FF2B5EF4-FFF2-40B4-BE49-F238E27FC236}">
                <a16:creationId xmlns:a16="http://schemas.microsoft.com/office/drawing/2014/main" id="{D992DDFD-4BAF-9044-9661-023243A5B8DF}"/>
              </a:ext>
            </a:extLst>
          </p:cNvPr>
          <p:cNvCxnSpPr>
            <a:cxnSpLocks/>
            <a:stCxn id="15" idx="2"/>
            <a:endCxn id="6" idx="0"/>
          </p:cNvCxnSpPr>
          <p:nvPr/>
        </p:nvCxnSpPr>
        <p:spPr>
          <a:xfrm>
            <a:off x="8123951" y="3348285"/>
            <a:ext cx="0" cy="4201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DE01419-C09D-FF4E-A05B-FF9BCD78DBB3}"/>
              </a:ext>
            </a:extLst>
          </p:cNvPr>
          <p:cNvSpPr txBox="1"/>
          <p:nvPr/>
        </p:nvSpPr>
        <p:spPr>
          <a:xfrm>
            <a:off x="5136753" y="3869509"/>
            <a:ext cx="1446449" cy="369332"/>
          </a:xfrm>
          <a:prstGeom prst="rect">
            <a:avLst/>
          </a:prstGeom>
          <a:noFill/>
        </p:spPr>
        <p:txBody>
          <a:bodyPr wrap="square" rtlCol="0">
            <a:spAutoFit/>
          </a:bodyPr>
          <a:lstStyle/>
          <a:p>
            <a:pPr algn="ctr"/>
            <a:r>
              <a:rPr lang="en-US" b="1" dirty="0"/>
              <a:t>FY 2018/19</a:t>
            </a:r>
          </a:p>
        </p:txBody>
      </p:sp>
      <p:sp>
        <p:nvSpPr>
          <p:cNvPr id="22" name="Multiply 21">
            <a:extLst>
              <a:ext uri="{FF2B5EF4-FFF2-40B4-BE49-F238E27FC236}">
                <a16:creationId xmlns:a16="http://schemas.microsoft.com/office/drawing/2014/main" id="{0A972631-DB14-6348-8F6F-E9E801B73FE6}"/>
              </a:ext>
            </a:extLst>
          </p:cNvPr>
          <p:cNvSpPr/>
          <p:nvPr/>
        </p:nvSpPr>
        <p:spPr>
          <a:xfrm>
            <a:off x="5635674" y="2471772"/>
            <a:ext cx="754742" cy="691846"/>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A2E3CE4-9489-9547-B679-0CD18E713307}"/>
              </a:ext>
            </a:extLst>
          </p:cNvPr>
          <p:cNvGrpSpPr/>
          <p:nvPr/>
        </p:nvGrpSpPr>
        <p:grpSpPr>
          <a:xfrm>
            <a:off x="1403625" y="5086021"/>
            <a:ext cx="2420229" cy="1270329"/>
            <a:chOff x="3714430" y="5205339"/>
            <a:chExt cx="1236618" cy="610317"/>
          </a:xfrm>
        </p:grpSpPr>
        <p:sp>
          <p:nvSpPr>
            <p:cNvPr id="24" name="Oval 23">
              <a:extLst>
                <a:ext uri="{FF2B5EF4-FFF2-40B4-BE49-F238E27FC236}">
                  <a16:creationId xmlns:a16="http://schemas.microsoft.com/office/drawing/2014/main" id="{97E496A9-DD64-384E-BA05-B2219D5FEBA4}"/>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4DD516D-6105-8A49-9D00-22C8A7097C0C}"/>
                </a:ext>
              </a:extLst>
            </p:cNvPr>
            <p:cNvSpPr txBox="1"/>
            <p:nvPr/>
          </p:nvSpPr>
          <p:spPr>
            <a:xfrm>
              <a:off x="3962625" y="5336684"/>
              <a:ext cx="767222" cy="310523"/>
            </a:xfrm>
            <a:prstGeom prst="rect">
              <a:avLst/>
            </a:prstGeom>
            <a:noFill/>
          </p:spPr>
          <p:txBody>
            <a:bodyPr wrap="square" rtlCol="0">
              <a:spAutoFit/>
            </a:bodyPr>
            <a:lstStyle/>
            <a:p>
              <a:pPr algn="ctr"/>
              <a:r>
                <a:rPr lang="en-US" b="1" dirty="0"/>
                <a:t>1,000,000</a:t>
              </a:r>
            </a:p>
            <a:p>
              <a:pPr algn="ctr"/>
              <a:r>
                <a:rPr lang="en-US" b="1" dirty="0"/>
                <a:t>people</a:t>
              </a:r>
            </a:p>
          </p:txBody>
        </p:sp>
      </p:grpSp>
      <p:sp>
        <p:nvSpPr>
          <p:cNvPr id="26" name="Multiply 25">
            <a:extLst>
              <a:ext uri="{FF2B5EF4-FFF2-40B4-BE49-F238E27FC236}">
                <a16:creationId xmlns:a16="http://schemas.microsoft.com/office/drawing/2014/main" id="{FFC5F425-A43D-A64C-9014-831096CD4077}"/>
              </a:ext>
            </a:extLst>
          </p:cNvPr>
          <p:cNvSpPr/>
          <p:nvPr/>
        </p:nvSpPr>
        <p:spPr>
          <a:xfrm>
            <a:off x="4163124" y="5367200"/>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57B8A10-A6F6-C948-85AD-96AD1692C457}"/>
              </a:ext>
            </a:extLst>
          </p:cNvPr>
          <p:cNvGrpSpPr/>
          <p:nvPr/>
        </p:nvGrpSpPr>
        <p:grpSpPr>
          <a:xfrm>
            <a:off x="5180301" y="4990163"/>
            <a:ext cx="2420229" cy="1270329"/>
            <a:chOff x="3714430" y="5205339"/>
            <a:chExt cx="1236618" cy="610317"/>
          </a:xfrm>
        </p:grpSpPr>
        <p:sp>
          <p:nvSpPr>
            <p:cNvPr id="28" name="Oval 27">
              <a:extLst>
                <a:ext uri="{FF2B5EF4-FFF2-40B4-BE49-F238E27FC236}">
                  <a16:creationId xmlns:a16="http://schemas.microsoft.com/office/drawing/2014/main" id="{DCADF2D5-2311-C047-BD68-4465695CED77}"/>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9FE4B33-D716-9749-86CC-1583B36B9977}"/>
                </a:ext>
              </a:extLst>
            </p:cNvPr>
            <p:cNvSpPr txBox="1"/>
            <p:nvPr/>
          </p:nvSpPr>
          <p:spPr>
            <a:xfrm>
              <a:off x="3949128" y="5421776"/>
              <a:ext cx="767222" cy="177442"/>
            </a:xfrm>
            <a:prstGeom prst="rect">
              <a:avLst/>
            </a:prstGeom>
            <a:noFill/>
          </p:spPr>
          <p:txBody>
            <a:bodyPr wrap="square" rtlCol="0">
              <a:spAutoFit/>
            </a:bodyPr>
            <a:lstStyle/>
            <a:p>
              <a:pPr algn="ctr"/>
              <a:r>
                <a:rPr lang="en-US" b="1" dirty="0"/>
                <a:t>MK1,266</a:t>
              </a:r>
            </a:p>
          </p:txBody>
        </p:sp>
      </p:grpSp>
      <p:sp>
        <p:nvSpPr>
          <p:cNvPr id="30" name="Equal 29">
            <a:extLst>
              <a:ext uri="{FF2B5EF4-FFF2-40B4-BE49-F238E27FC236}">
                <a16:creationId xmlns:a16="http://schemas.microsoft.com/office/drawing/2014/main" id="{E7A1CF7E-908E-0340-B8AB-AE65342BE1F9}"/>
              </a:ext>
            </a:extLst>
          </p:cNvPr>
          <p:cNvSpPr/>
          <p:nvPr/>
        </p:nvSpPr>
        <p:spPr>
          <a:xfrm>
            <a:off x="7923230" y="5321460"/>
            <a:ext cx="885371" cy="495038"/>
          </a:xfrm>
          <a:prstGeom prst="mathEqual">
            <a:avLst>
              <a:gd name="adj1" fmla="val 14724"/>
              <a:gd name="adj2" fmla="val 1762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A75FA9B1-2DFF-904A-875A-8CEC29D1CC94}"/>
              </a:ext>
            </a:extLst>
          </p:cNvPr>
          <p:cNvSpPr/>
          <p:nvPr/>
        </p:nvSpPr>
        <p:spPr>
          <a:xfrm>
            <a:off x="9131301" y="5086020"/>
            <a:ext cx="2088146" cy="1174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MK1.26 billion</a:t>
            </a:r>
          </a:p>
        </p:txBody>
      </p:sp>
    </p:spTree>
    <p:extLst>
      <p:ext uri="{BB962C8B-B14F-4D97-AF65-F5344CB8AC3E}">
        <p14:creationId xmlns:p14="http://schemas.microsoft.com/office/powerpoint/2010/main" val="194921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linds(horizontal)">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p:bldP spid="26" grpId="0" animBg="1"/>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5D83CA-0F81-D447-ABB7-24B0572A7482}" type="slidenum">
              <a:rPr lang="en-US" smtClean="0"/>
              <a:t>21</a:t>
            </a:fld>
            <a:endParaRPr lang="en-US"/>
          </a:p>
        </p:txBody>
      </p:sp>
      <p:sp>
        <p:nvSpPr>
          <p:cNvPr id="13" name="Title 1">
            <a:extLst>
              <a:ext uri="{FF2B5EF4-FFF2-40B4-BE49-F238E27FC236}">
                <a16:creationId xmlns:a16="http://schemas.microsoft.com/office/drawing/2014/main" id="{3EBE9382-76DD-F846-BB00-F7F81E1C0B7F}"/>
              </a:ext>
            </a:extLst>
          </p:cNvPr>
          <p:cNvSpPr txBox="1">
            <a:spLocks/>
          </p:cNvSpPr>
          <p:nvPr/>
        </p:nvSpPr>
        <p:spPr>
          <a:xfrm>
            <a:off x="972552" y="11590"/>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sz="3200" b="1" dirty="0"/>
              <a:t>Option 2: Age-standardized Mortality Rates</a:t>
            </a:r>
            <a:endParaRPr lang="en-US" sz="3200" dirty="0"/>
          </a:p>
        </p:txBody>
      </p:sp>
      <p:grpSp>
        <p:nvGrpSpPr>
          <p:cNvPr id="6" name="Group 5">
            <a:extLst>
              <a:ext uri="{FF2B5EF4-FFF2-40B4-BE49-F238E27FC236}">
                <a16:creationId xmlns:a16="http://schemas.microsoft.com/office/drawing/2014/main" id="{855D388F-BF35-7E4D-AB06-5CB42706DDDE}"/>
              </a:ext>
            </a:extLst>
          </p:cNvPr>
          <p:cNvGrpSpPr/>
          <p:nvPr/>
        </p:nvGrpSpPr>
        <p:grpSpPr>
          <a:xfrm>
            <a:off x="431075" y="11590"/>
            <a:ext cx="10788372" cy="328629"/>
            <a:chOff x="431075" y="11590"/>
            <a:chExt cx="10788372" cy="328629"/>
          </a:xfrm>
        </p:grpSpPr>
        <p:graphicFrame>
          <p:nvGraphicFramePr>
            <p:cNvPr id="7" name="Diagram 6">
              <a:extLst>
                <a:ext uri="{FF2B5EF4-FFF2-40B4-BE49-F238E27FC236}">
                  <a16:creationId xmlns:a16="http://schemas.microsoft.com/office/drawing/2014/main" id="{C730C3A2-7E33-C24E-A704-A0126D73951E}"/>
                </a:ext>
              </a:extLst>
            </p:cNvPr>
            <p:cNvGraphicFramePr/>
            <p:nvPr>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C0E7D6E6-3721-014B-A92B-989BE2B756DE}"/>
                </a:ext>
              </a:extLst>
            </p:cNvPr>
            <p:cNvGrpSpPr/>
            <p:nvPr/>
          </p:nvGrpSpPr>
          <p:grpSpPr>
            <a:xfrm>
              <a:off x="431075" y="11590"/>
              <a:ext cx="1894114" cy="328629"/>
              <a:chOff x="6954919" y="0"/>
              <a:chExt cx="1894114" cy="328629"/>
            </a:xfrm>
          </p:grpSpPr>
          <p:sp>
            <p:nvSpPr>
              <p:cNvPr id="11" name="Chevron 10">
                <a:extLst>
                  <a:ext uri="{FF2B5EF4-FFF2-40B4-BE49-F238E27FC236}">
                    <a16:creationId xmlns:a16="http://schemas.microsoft.com/office/drawing/2014/main" id="{49B8CBB8-D0C2-8C42-97C9-F6BCFFF97CF1}"/>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2" name="Chevron 4">
                <a:extLst>
                  <a:ext uri="{FF2B5EF4-FFF2-40B4-BE49-F238E27FC236}">
                    <a16:creationId xmlns:a16="http://schemas.microsoft.com/office/drawing/2014/main" id="{1BDAC279-D835-044E-9281-D54E18D71148}"/>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grpSp>
        <p:nvGrpSpPr>
          <p:cNvPr id="10" name="Group 9">
            <a:extLst>
              <a:ext uri="{FF2B5EF4-FFF2-40B4-BE49-F238E27FC236}">
                <a16:creationId xmlns:a16="http://schemas.microsoft.com/office/drawing/2014/main" id="{341CC12E-022A-444E-A534-DE96728C2ADB}"/>
              </a:ext>
            </a:extLst>
          </p:cNvPr>
          <p:cNvGrpSpPr/>
          <p:nvPr/>
        </p:nvGrpSpPr>
        <p:grpSpPr>
          <a:xfrm>
            <a:off x="3268662" y="2078099"/>
            <a:ext cx="6408738" cy="1155886"/>
            <a:chOff x="4640262" y="1701614"/>
            <a:chExt cx="2301875" cy="408940"/>
          </a:xfrm>
          <a:solidFill>
            <a:schemeClr val="accent5">
              <a:lumMod val="75000"/>
            </a:schemeClr>
          </a:solidFill>
        </p:grpSpPr>
        <p:sp>
          <p:nvSpPr>
            <p:cNvPr id="14" name="Text Box 6">
              <a:extLst>
                <a:ext uri="{FF2B5EF4-FFF2-40B4-BE49-F238E27FC236}">
                  <a16:creationId xmlns:a16="http://schemas.microsoft.com/office/drawing/2014/main" id="{2C1A3E99-93A8-854D-A09F-1D4BC6A79C10}"/>
                </a:ext>
              </a:extLst>
            </p:cNvPr>
            <p:cNvSpPr txBox="1"/>
            <p:nvPr/>
          </p:nvSpPr>
          <p:spPr>
            <a:xfrm>
              <a:off x="4640262" y="1701614"/>
              <a:ext cx="785495"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Standardized Mortality Rate</a:t>
              </a:r>
              <a:endParaRPr lang="en-US" sz="3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7">
              <a:extLst>
                <a:ext uri="{FF2B5EF4-FFF2-40B4-BE49-F238E27FC236}">
                  <a16:creationId xmlns:a16="http://schemas.microsoft.com/office/drawing/2014/main" id="{7ABDD56E-233F-5B44-BB13-ABD23B01ACDC}"/>
                </a:ext>
              </a:extLst>
            </p:cNvPr>
            <p:cNvSpPr txBox="1"/>
            <p:nvPr/>
          </p:nvSpPr>
          <p:spPr>
            <a:xfrm>
              <a:off x="5835332" y="1701614"/>
              <a:ext cx="1106805"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Fixed Allocation per death </a:t>
              </a:r>
              <a:endParaRPr lang="en-US" sz="3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7" name="Rectangle 16">
            <a:extLst>
              <a:ext uri="{FF2B5EF4-FFF2-40B4-BE49-F238E27FC236}">
                <a16:creationId xmlns:a16="http://schemas.microsoft.com/office/drawing/2014/main" id="{F4FD8D0A-B5F8-1A43-84D4-B7F2400A8B24}"/>
              </a:ext>
            </a:extLst>
          </p:cNvPr>
          <p:cNvSpPr/>
          <p:nvPr/>
        </p:nvSpPr>
        <p:spPr>
          <a:xfrm>
            <a:off x="6402637" y="3768425"/>
            <a:ext cx="3468027" cy="5715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MK 1.8 million per death</a:t>
            </a:r>
          </a:p>
        </p:txBody>
      </p:sp>
      <p:cxnSp>
        <p:nvCxnSpPr>
          <p:cNvPr id="18" name="Straight Connector 17">
            <a:extLst>
              <a:ext uri="{FF2B5EF4-FFF2-40B4-BE49-F238E27FC236}">
                <a16:creationId xmlns:a16="http://schemas.microsoft.com/office/drawing/2014/main" id="{8A3FF839-B2EE-0746-A263-B851EC1E3438}"/>
              </a:ext>
            </a:extLst>
          </p:cNvPr>
          <p:cNvCxnSpPr>
            <a:cxnSpLocks/>
            <a:stCxn id="15" idx="2"/>
            <a:endCxn id="17" idx="0"/>
          </p:cNvCxnSpPr>
          <p:nvPr/>
        </p:nvCxnSpPr>
        <p:spPr>
          <a:xfrm>
            <a:off x="8136651" y="3233985"/>
            <a:ext cx="0" cy="534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E0BDAA5-B149-0242-B19E-A3DE7EE09B2D}"/>
              </a:ext>
            </a:extLst>
          </p:cNvPr>
          <p:cNvSpPr txBox="1"/>
          <p:nvPr/>
        </p:nvSpPr>
        <p:spPr>
          <a:xfrm>
            <a:off x="4732364" y="3869509"/>
            <a:ext cx="1446449" cy="369332"/>
          </a:xfrm>
          <a:prstGeom prst="rect">
            <a:avLst/>
          </a:prstGeom>
          <a:noFill/>
        </p:spPr>
        <p:txBody>
          <a:bodyPr wrap="square" rtlCol="0">
            <a:spAutoFit/>
          </a:bodyPr>
          <a:lstStyle/>
          <a:p>
            <a:pPr algn="ctr"/>
            <a:r>
              <a:rPr lang="en-US" b="1" dirty="0"/>
              <a:t>FY 2018/19</a:t>
            </a:r>
          </a:p>
        </p:txBody>
      </p:sp>
      <p:sp>
        <p:nvSpPr>
          <p:cNvPr id="22" name="Multiply 21">
            <a:extLst>
              <a:ext uri="{FF2B5EF4-FFF2-40B4-BE49-F238E27FC236}">
                <a16:creationId xmlns:a16="http://schemas.microsoft.com/office/drawing/2014/main" id="{5ACE2181-6D01-2746-8DE9-B416DB659018}"/>
              </a:ext>
            </a:extLst>
          </p:cNvPr>
          <p:cNvSpPr/>
          <p:nvPr/>
        </p:nvSpPr>
        <p:spPr>
          <a:xfrm>
            <a:off x="5647895" y="2310119"/>
            <a:ext cx="754742" cy="691846"/>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C9036A4-12C6-554F-9AF8-88CF5E16EEEC}"/>
              </a:ext>
            </a:extLst>
          </p:cNvPr>
          <p:cNvGrpSpPr/>
          <p:nvPr/>
        </p:nvGrpSpPr>
        <p:grpSpPr>
          <a:xfrm>
            <a:off x="1403625" y="5086021"/>
            <a:ext cx="2420229" cy="1270329"/>
            <a:chOff x="3714430" y="5205339"/>
            <a:chExt cx="1236618" cy="610317"/>
          </a:xfrm>
        </p:grpSpPr>
        <p:sp>
          <p:nvSpPr>
            <p:cNvPr id="24" name="Oval 23">
              <a:extLst>
                <a:ext uri="{FF2B5EF4-FFF2-40B4-BE49-F238E27FC236}">
                  <a16:creationId xmlns:a16="http://schemas.microsoft.com/office/drawing/2014/main" id="{5BD633F5-9B93-6A49-A7BA-FF26CA081645}"/>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47FB8AD-0894-8D45-9847-644092504020}"/>
                </a:ext>
              </a:extLst>
            </p:cNvPr>
            <p:cNvSpPr txBox="1"/>
            <p:nvPr/>
          </p:nvSpPr>
          <p:spPr>
            <a:xfrm>
              <a:off x="3962625" y="5336684"/>
              <a:ext cx="767222" cy="310523"/>
            </a:xfrm>
            <a:prstGeom prst="rect">
              <a:avLst/>
            </a:prstGeom>
            <a:noFill/>
          </p:spPr>
          <p:txBody>
            <a:bodyPr wrap="square" rtlCol="0">
              <a:spAutoFit/>
            </a:bodyPr>
            <a:lstStyle/>
            <a:p>
              <a:pPr algn="ctr"/>
              <a:r>
                <a:rPr lang="en-US" b="1" dirty="0"/>
                <a:t>1,000</a:t>
              </a:r>
            </a:p>
            <a:p>
              <a:pPr algn="ctr"/>
              <a:r>
                <a:rPr lang="en-US" b="1" dirty="0"/>
                <a:t>deaths</a:t>
              </a:r>
            </a:p>
          </p:txBody>
        </p:sp>
      </p:grpSp>
      <p:sp>
        <p:nvSpPr>
          <p:cNvPr id="26" name="Multiply 25">
            <a:extLst>
              <a:ext uri="{FF2B5EF4-FFF2-40B4-BE49-F238E27FC236}">
                <a16:creationId xmlns:a16="http://schemas.microsoft.com/office/drawing/2014/main" id="{6468AB6B-6027-A04A-BFB8-37126C7EEFB9}"/>
              </a:ext>
            </a:extLst>
          </p:cNvPr>
          <p:cNvSpPr/>
          <p:nvPr/>
        </p:nvSpPr>
        <p:spPr>
          <a:xfrm>
            <a:off x="4163124" y="5367200"/>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EB8334C-54BD-4240-ADAA-3CCEAEDE1A31}"/>
              </a:ext>
            </a:extLst>
          </p:cNvPr>
          <p:cNvGrpSpPr/>
          <p:nvPr/>
        </p:nvGrpSpPr>
        <p:grpSpPr>
          <a:xfrm>
            <a:off x="5180301" y="4990163"/>
            <a:ext cx="2420229" cy="1270329"/>
            <a:chOff x="3714430" y="5205339"/>
            <a:chExt cx="1236618" cy="610317"/>
          </a:xfrm>
        </p:grpSpPr>
        <p:sp>
          <p:nvSpPr>
            <p:cNvPr id="28" name="Oval 27">
              <a:extLst>
                <a:ext uri="{FF2B5EF4-FFF2-40B4-BE49-F238E27FC236}">
                  <a16:creationId xmlns:a16="http://schemas.microsoft.com/office/drawing/2014/main" id="{BAC7176E-8ED9-6E4E-A0D2-E6DAF69A48A2}"/>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1A58F97-5D49-4349-9485-B56E15EBD858}"/>
                </a:ext>
              </a:extLst>
            </p:cNvPr>
            <p:cNvSpPr txBox="1"/>
            <p:nvPr/>
          </p:nvSpPr>
          <p:spPr>
            <a:xfrm>
              <a:off x="3974424" y="5366259"/>
              <a:ext cx="767222" cy="310523"/>
            </a:xfrm>
            <a:prstGeom prst="rect">
              <a:avLst/>
            </a:prstGeom>
            <a:noFill/>
          </p:spPr>
          <p:txBody>
            <a:bodyPr wrap="square" rtlCol="0">
              <a:spAutoFit/>
            </a:bodyPr>
            <a:lstStyle/>
            <a:p>
              <a:pPr algn="ctr"/>
              <a:r>
                <a:rPr lang="en-US" b="1" dirty="0"/>
                <a:t>MK1.8 million</a:t>
              </a:r>
            </a:p>
          </p:txBody>
        </p:sp>
      </p:grpSp>
      <p:sp>
        <p:nvSpPr>
          <p:cNvPr id="30" name="Equal 29">
            <a:extLst>
              <a:ext uri="{FF2B5EF4-FFF2-40B4-BE49-F238E27FC236}">
                <a16:creationId xmlns:a16="http://schemas.microsoft.com/office/drawing/2014/main" id="{600BF0E6-395D-2D4D-8BE1-918E41454201}"/>
              </a:ext>
            </a:extLst>
          </p:cNvPr>
          <p:cNvSpPr/>
          <p:nvPr/>
        </p:nvSpPr>
        <p:spPr>
          <a:xfrm>
            <a:off x="7923230" y="5321460"/>
            <a:ext cx="885371" cy="495038"/>
          </a:xfrm>
          <a:prstGeom prst="mathEqual">
            <a:avLst>
              <a:gd name="adj1" fmla="val 14724"/>
              <a:gd name="adj2" fmla="val 1762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92986733-9DF2-8F46-9685-410C3F4AAAB3}"/>
              </a:ext>
            </a:extLst>
          </p:cNvPr>
          <p:cNvSpPr/>
          <p:nvPr/>
        </p:nvSpPr>
        <p:spPr>
          <a:xfrm>
            <a:off x="9131301" y="5086020"/>
            <a:ext cx="2088146" cy="1174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MK1.8 billion</a:t>
            </a:r>
          </a:p>
        </p:txBody>
      </p:sp>
      <p:sp>
        <p:nvSpPr>
          <p:cNvPr id="32" name="TextBox 31">
            <a:extLst>
              <a:ext uri="{FF2B5EF4-FFF2-40B4-BE49-F238E27FC236}">
                <a16:creationId xmlns:a16="http://schemas.microsoft.com/office/drawing/2014/main" id="{4DDEEECE-21F9-6C48-B52B-B5CEC34AA7AD}"/>
              </a:ext>
            </a:extLst>
          </p:cNvPr>
          <p:cNvSpPr txBox="1"/>
          <p:nvPr/>
        </p:nvSpPr>
        <p:spPr>
          <a:xfrm>
            <a:off x="1862960" y="4253219"/>
            <a:ext cx="1501557" cy="646330"/>
          </a:xfrm>
          <a:prstGeom prst="rect">
            <a:avLst/>
          </a:prstGeom>
          <a:noFill/>
        </p:spPr>
        <p:txBody>
          <a:bodyPr wrap="square" rtlCol="0">
            <a:spAutoFit/>
          </a:bodyPr>
          <a:lstStyle/>
          <a:p>
            <a:pPr algn="ctr"/>
            <a:r>
              <a:rPr lang="en-US" b="1" dirty="0"/>
              <a:t>1,000,000</a:t>
            </a:r>
          </a:p>
          <a:p>
            <a:pPr algn="ctr"/>
            <a:r>
              <a:rPr lang="en-US" b="1" dirty="0"/>
              <a:t>people</a:t>
            </a:r>
          </a:p>
        </p:txBody>
      </p:sp>
    </p:spTree>
    <p:extLst>
      <p:ext uri="{BB962C8B-B14F-4D97-AF65-F5344CB8AC3E}">
        <p14:creationId xmlns:p14="http://schemas.microsoft.com/office/powerpoint/2010/main" val="397296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linds(horizontal)">
                                      <p:cBhvr>
                                        <p:cTn id="21" dur="500"/>
                                        <p:tgtEl>
                                          <p:spTgt spid="32"/>
                                        </p:tgtEl>
                                      </p:cBhvr>
                                    </p:animEffect>
                                  </p:childTnLst>
                                </p:cTn>
                              </p:par>
                              <p:par>
                                <p:cTn id="22" presetID="3" presetClass="entr" presetSubtype="1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linds(horizontal)">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500"/>
                                        <p:tgtEl>
                                          <p:spTgt spid="26"/>
                                        </p:tgtEl>
                                      </p:cBhvr>
                                    </p:animEffect>
                                  </p:childTnLst>
                                </p:cTn>
                              </p:par>
                              <p:par>
                                <p:cTn id="30" presetID="3" presetClass="entr" presetSubtype="1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linds(horizontal)">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6" grpId="0" animBg="1"/>
      <p:bldP spid="30" grpId="0" animBg="1"/>
      <p:bldP spid="31"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5D83CA-0F81-D447-ABB7-24B0572A7482}" type="slidenum">
              <a:rPr lang="en-US" smtClean="0"/>
              <a:t>22</a:t>
            </a:fld>
            <a:endParaRPr lang="en-US"/>
          </a:p>
        </p:txBody>
      </p:sp>
      <p:sp>
        <p:nvSpPr>
          <p:cNvPr id="13" name="Title 1">
            <a:extLst>
              <a:ext uri="{FF2B5EF4-FFF2-40B4-BE49-F238E27FC236}">
                <a16:creationId xmlns:a16="http://schemas.microsoft.com/office/drawing/2014/main" id="{3EBE9382-76DD-F846-BB00-F7F81E1C0B7F}"/>
              </a:ext>
            </a:extLst>
          </p:cNvPr>
          <p:cNvSpPr txBox="1">
            <a:spLocks/>
          </p:cNvSpPr>
          <p:nvPr/>
        </p:nvSpPr>
        <p:spPr>
          <a:xfrm>
            <a:off x="972552" y="11590"/>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sz="3200" b="1" dirty="0"/>
              <a:t>Crude Mortality Rate vs. </a:t>
            </a:r>
            <a:r>
              <a:rPr lang="en-US" sz="3200" b="1" dirty="0" err="1"/>
              <a:t>Standardised</a:t>
            </a:r>
            <a:r>
              <a:rPr lang="en-US" sz="3200" b="1" dirty="0"/>
              <a:t> Mortality Rate</a:t>
            </a:r>
            <a:endParaRPr lang="en-US" sz="3200" dirty="0"/>
          </a:p>
        </p:txBody>
      </p:sp>
      <p:grpSp>
        <p:nvGrpSpPr>
          <p:cNvPr id="6" name="Group 5">
            <a:extLst>
              <a:ext uri="{FF2B5EF4-FFF2-40B4-BE49-F238E27FC236}">
                <a16:creationId xmlns:a16="http://schemas.microsoft.com/office/drawing/2014/main" id="{855D388F-BF35-7E4D-AB06-5CB42706DDDE}"/>
              </a:ext>
            </a:extLst>
          </p:cNvPr>
          <p:cNvGrpSpPr/>
          <p:nvPr/>
        </p:nvGrpSpPr>
        <p:grpSpPr>
          <a:xfrm>
            <a:off x="431075" y="11590"/>
            <a:ext cx="10788372" cy="328629"/>
            <a:chOff x="431075" y="11590"/>
            <a:chExt cx="10788372" cy="328629"/>
          </a:xfrm>
        </p:grpSpPr>
        <p:graphicFrame>
          <p:nvGraphicFramePr>
            <p:cNvPr id="7" name="Diagram 6">
              <a:extLst>
                <a:ext uri="{FF2B5EF4-FFF2-40B4-BE49-F238E27FC236}">
                  <a16:creationId xmlns:a16="http://schemas.microsoft.com/office/drawing/2014/main" id="{C730C3A2-7E33-C24E-A704-A0126D73951E}"/>
                </a:ext>
              </a:extLst>
            </p:cNvPr>
            <p:cNvGraphicFramePr/>
            <p:nvPr>
              <p:extLst>
                <p:ext uri="{D42A27DB-BD31-4B8C-83A1-F6EECF244321}">
                  <p14:modId xmlns:p14="http://schemas.microsoft.com/office/powerpoint/2010/main" val="2217453234"/>
                </p:ext>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C0E7D6E6-3721-014B-A92B-989BE2B756DE}"/>
                </a:ext>
              </a:extLst>
            </p:cNvPr>
            <p:cNvGrpSpPr/>
            <p:nvPr/>
          </p:nvGrpSpPr>
          <p:grpSpPr>
            <a:xfrm>
              <a:off x="431075" y="11590"/>
              <a:ext cx="1894114" cy="328629"/>
              <a:chOff x="6954919" y="0"/>
              <a:chExt cx="1894114" cy="328629"/>
            </a:xfrm>
          </p:grpSpPr>
          <p:sp>
            <p:nvSpPr>
              <p:cNvPr id="11" name="Chevron 10">
                <a:extLst>
                  <a:ext uri="{FF2B5EF4-FFF2-40B4-BE49-F238E27FC236}">
                    <a16:creationId xmlns:a16="http://schemas.microsoft.com/office/drawing/2014/main" id="{49B8CBB8-D0C2-8C42-97C9-F6BCFFF97CF1}"/>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2" name="Chevron 4">
                <a:extLst>
                  <a:ext uri="{FF2B5EF4-FFF2-40B4-BE49-F238E27FC236}">
                    <a16:creationId xmlns:a16="http://schemas.microsoft.com/office/drawing/2014/main" id="{1BDAC279-D835-044E-9281-D54E18D71148}"/>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sp>
        <p:nvSpPr>
          <p:cNvPr id="14" name="Oval 13">
            <a:extLst>
              <a:ext uri="{FF2B5EF4-FFF2-40B4-BE49-F238E27FC236}">
                <a16:creationId xmlns:a16="http://schemas.microsoft.com/office/drawing/2014/main" id="{9D1BFA29-4A80-9E4C-A958-FC4109579007}"/>
              </a:ext>
            </a:extLst>
          </p:cNvPr>
          <p:cNvSpPr/>
          <p:nvPr/>
        </p:nvSpPr>
        <p:spPr>
          <a:xfrm>
            <a:off x="4776287" y="5787724"/>
            <a:ext cx="996043" cy="93072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48%</a:t>
            </a:r>
          </a:p>
        </p:txBody>
      </p:sp>
      <p:sp>
        <p:nvSpPr>
          <p:cNvPr id="15" name="Oval 14">
            <a:extLst>
              <a:ext uri="{FF2B5EF4-FFF2-40B4-BE49-F238E27FC236}">
                <a16:creationId xmlns:a16="http://schemas.microsoft.com/office/drawing/2014/main" id="{7CA5BF67-2AC0-AC4E-B4B9-ED1EE5AE5BE6}"/>
              </a:ext>
            </a:extLst>
          </p:cNvPr>
          <p:cNvSpPr/>
          <p:nvPr/>
        </p:nvSpPr>
        <p:spPr>
          <a:xfrm>
            <a:off x="8466544" y="5866679"/>
            <a:ext cx="996043" cy="93072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52%</a:t>
            </a:r>
          </a:p>
        </p:txBody>
      </p:sp>
      <p:cxnSp>
        <p:nvCxnSpPr>
          <p:cNvPr id="16" name="Straight Arrow Connector 15">
            <a:extLst>
              <a:ext uri="{FF2B5EF4-FFF2-40B4-BE49-F238E27FC236}">
                <a16:creationId xmlns:a16="http://schemas.microsoft.com/office/drawing/2014/main" id="{604B238E-1893-4542-ACA3-B894651C3F0A}"/>
              </a:ext>
            </a:extLst>
          </p:cNvPr>
          <p:cNvCxnSpPr/>
          <p:nvPr/>
        </p:nvCxnSpPr>
        <p:spPr>
          <a:xfrm>
            <a:off x="5274309" y="5417693"/>
            <a:ext cx="0" cy="345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668575-DAE6-7547-8D67-7F003BA03B82}"/>
              </a:ext>
            </a:extLst>
          </p:cNvPr>
          <p:cNvCxnSpPr/>
          <p:nvPr/>
        </p:nvCxnSpPr>
        <p:spPr>
          <a:xfrm>
            <a:off x="8964565" y="5496647"/>
            <a:ext cx="0" cy="345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1F56679-65CA-9B40-A64E-FF3A5F3E9A9C}"/>
              </a:ext>
            </a:extLst>
          </p:cNvPr>
          <p:cNvSpPr txBox="1"/>
          <p:nvPr/>
        </p:nvSpPr>
        <p:spPr>
          <a:xfrm>
            <a:off x="4420594" y="1258021"/>
            <a:ext cx="3920240" cy="369332"/>
          </a:xfrm>
          <a:prstGeom prst="rect">
            <a:avLst/>
          </a:prstGeom>
          <a:noFill/>
        </p:spPr>
        <p:txBody>
          <a:bodyPr wrap="none" rtlCol="0">
            <a:spAutoFit/>
          </a:bodyPr>
          <a:lstStyle/>
          <a:p>
            <a:r>
              <a:rPr lang="en-US" b="1" dirty="0"/>
              <a:t>Allocation under Crude Mortality Rates</a:t>
            </a:r>
          </a:p>
        </p:txBody>
      </p:sp>
      <p:graphicFrame>
        <p:nvGraphicFramePr>
          <p:cNvPr id="3" name="Table 2">
            <a:extLst>
              <a:ext uri="{FF2B5EF4-FFF2-40B4-BE49-F238E27FC236}">
                <a16:creationId xmlns:a16="http://schemas.microsoft.com/office/drawing/2014/main" id="{F5D1284F-5EEE-F943-BDC9-9BFAC976105B}"/>
              </a:ext>
            </a:extLst>
          </p:cNvPr>
          <p:cNvGraphicFramePr>
            <a:graphicFrameLocks noGrp="1"/>
          </p:cNvGraphicFramePr>
          <p:nvPr>
            <p:extLst>
              <p:ext uri="{D42A27DB-BD31-4B8C-83A1-F6EECF244321}">
                <p14:modId xmlns:p14="http://schemas.microsoft.com/office/powerpoint/2010/main" val="1097212251"/>
              </p:ext>
            </p:extLst>
          </p:nvPr>
        </p:nvGraphicFramePr>
        <p:xfrm>
          <a:off x="2154010" y="1719661"/>
          <a:ext cx="8673646" cy="3590083"/>
        </p:xfrm>
        <a:graphic>
          <a:graphicData uri="http://schemas.openxmlformats.org/drawingml/2006/table">
            <a:tbl>
              <a:tblPr>
                <a:tableStyleId>{5C22544A-7EE6-4342-B048-85BDC9FD1C3A}</a:tableStyleId>
              </a:tblPr>
              <a:tblGrid>
                <a:gridCol w="1267057">
                  <a:extLst>
                    <a:ext uri="{9D8B030D-6E8A-4147-A177-3AD203B41FA5}">
                      <a16:colId xmlns:a16="http://schemas.microsoft.com/office/drawing/2014/main" val="3328952626"/>
                    </a:ext>
                  </a:extLst>
                </a:gridCol>
                <a:gridCol w="1270616">
                  <a:extLst>
                    <a:ext uri="{9D8B030D-6E8A-4147-A177-3AD203B41FA5}">
                      <a16:colId xmlns:a16="http://schemas.microsoft.com/office/drawing/2014/main" val="2450399087"/>
                    </a:ext>
                  </a:extLst>
                </a:gridCol>
                <a:gridCol w="1181637">
                  <a:extLst>
                    <a:ext uri="{9D8B030D-6E8A-4147-A177-3AD203B41FA5}">
                      <a16:colId xmlns:a16="http://schemas.microsoft.com/office/drawing/2014/main" val="1743209567"/>
                    </a:ext>
                  </a:extLst>
                </a:gridCol>
                <a:gridCol w="1281294">
                  <a:extLst>
                    <a:ext uri="{9D8B030D-6E8A-4147-A177-3AD203B41FA5}">
                      <a16:colId xmlns:a16="http://schemas.microsoft.com/office/drawing/2014/main" val="2636943735"/>
                    </a:ext>
                  </a:extLst>
                </a:gridCol>
                <a:gridCol w="1281294">
                  <a:extLst>
                    <a:ext uri="{9D8B030D-6E8A-4147-A177-3AD203B41FA5}">
                      <a16:colId xmlns:a16="http://schemas.microsoft.com/office/drawing/2014/main" val="1477528926"/>
                    </a:ext>
                  </a:extLst>
                </a:gridCol>
                <a:gridCol w="1195874">
                  <a:extLst>
                    <a:ext uri="{9D8B030D-6E8A-4147-A177-3AD203B41FA5}">
                      <a16:colId xmlns:a16="http://schemas.microsoft.com/office/drawing/2014/main" val="620086297"/>
                    </a:ext>
                  </a:extLst>
                </a:gridCol>
                <a:gridCol w="1195874">
                  <a:extLst>
                    <a:ext uri="{9D8B030D-6E8A-4147-A177-3AD203B41FA5}">
                      <a16:colId xmlns:a16="http://schemas.microsoft.com/office/drawing/2014/main" val="832823601"/>
                    </a:ext>
                  </a:extLst>
                </a:gridCol>
              </a:tblGrid>
              <a:tr h="305151">
                <a:tc rowSpan="2">
                  <a:txBody>
                    <a:bodyPr/>
                    <a:lstStyle/>
                    <a:p>
                      <a:pPr algn="ctr" fontAlgn="ctr"/>
                      <a:r>
                        <a:rPr lang="en-US" sz="1600" b="1" u="none" strike="noStrike" dirty="0">
                          <a:solidFill>
                            <a:schemeClr val="bg1"/>
                          </a:solidFill>
                          <a:effectLst/>
                        </a:rPr>
                        <a:t>Age group</a:t>
                      </a:r>
                      <a:endParaRPr lang="en-US" sz="16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gridSpan="3">
                  <a:txBody>
                    <a:bodyPr/>
                    <a:lstStyle/>
                    <a:p>
                      <a:pPr algn="ctr" fontAlgn="ctr"/>
                      <a:r>
                        <a:rPr lang="en-US" sz="1800" b="1" u="none" strike="noStrike" dirty="0">
                          <a:solidFill>
                            <a:schemeClr val="bg1"/>
                          </a:solidFill>
                          <a:effectLst/>
                        </a:rPr>
                        <a:t>District A</a:t>
                      </a:r>
                      <a:endParaRPr lang="en-US" sz="18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hMerge="1">
                  <a:txBody>
                    <a:bodyPr/>
                    <a:lstStyle/>
                    <a:p>
                      <a:endParaRPr lang="en-US"/>
                    </a:p>
                  </a:txBody>
                  <a:tcPr/>
                </a:tc>
                <a:tc hMerge="1">
                  <a:txBody>
                    <a:bodyPr/>
                    <a:lstStyle/>
                    <a:p>
                      <a:endParaRPr lang="en-US"/>
                    </a:p>
                  </a:txBody>
                  <a:tcPr/>
                </a:tc>
                <a:tc gridSpan="3">
                  <a:txBody>
                    <a:bodyPr/>
                    <a:lstStyle/>
                    <a:p>
                      <a:pPr algn="ctr" fontAlgn="ctr"/>
                      <a:r>
                        <a:rPr lang="en-US" sz="1800" b="1" u="none" strike="noStrike" dirty="0">
                          <a:solidFill>
                            <a:schemeClr val="bg1"/>
                          </a:solidFill>
                          <a:effectLst/>
                        </a:rPr>
                        <a:t>District B</a:t>
                      </a:r>
                      <a:endParaRPr lang="en-US" sz="18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87010149"/>
                  </a:ext>
                </a:extLst>
              </a:tr>
              <a:tr h="697489">
                <a:tc vMerge="1">
                  <a:txBody>
                    <a:bodyPr/>
                    <a:lstStyle/>
                    <a:p>
                      <a:endParaRPr lang="en-US"/>
                    </a:p>
                  </a:txBody>
                  <a:tcPr/>
                </a:tc>
                <a:tc>
                  <a:txBody>
                    <a:bodyPr/>
                    <a:lstStyle/>
                    <a:p>
                      <a:pPr algn="ctr" fontAlgn="ctr"/>
                      <a:r>
                        <a:rPr lang="en-US" sz="1600" b="1" u="none" strike="noStrike" dirty="0">
                          <a:effectLst/>
                        </a:rPr>
                        <a:t> Population </a:t>
                      </a: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b="1" u="none" strike="noStrike" dirty="0">
                          <a:effectLst/>
                        </a:rPr>
                        <a:t> Number of deaths </a:t>
                      </a: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b="1" u="none" strike="noStrike" dirty="0">
                          <a:effectLst/>
                        </a:rPr>
                        <a:t>Age-specific mortality rate</a:t>
                      </a: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b="1" u="none" strike="noStrike" dirty="0">
                          <a:effectLst/>
                        </a:rPr>
                        <a:t> Population </a:t>
                      </a: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b="1" u="none" strike="noStrike" dirty="0">
                          <a:effectLst/>
                        </a:rPr>
                        <a:t> Number of deaths </a:t>
                      </a: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b="1" u="none" strike="noStrike" dirty="0">
                          <a:effectLst/>
                        </a:rPr>
                        <a:t>Age-specific mortality rate</a:t>
                      </a: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782152225"/>
                  </a:ext>
                </a:extLst>
              </a:tr>
              <a:tr h="464993">
                <a:tc>
                  <a:txBody>
                    <a:bodyPr/>
                    <a:lstStyle/>
                    <a:p>
                      <a:pPr algn="ctr" fontAlgn="ctr"/>
                      <a:r>
                        <a:rPr lang="en-US" sz="1600" b="1" u="none" strike="noStrike" dirty="0">
                          <a:effectLst/>
                        </a:rPr>
                        <a:t>Age group 1</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u="none" strike="noStrike" dirty="0">
                          <a:effectLst/>
                        </a:rPr>
                        <a:t>20,000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440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22</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28,000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616</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22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4393135"/>
                  </a:ext>
                </a:extLst>
              </a:tr>
              <a:tr h="464993">
                <a:tc>
                  <a:txBody>
                    <a:bodyPr/>
                    <a:lstStyle/>
                    <a:p>
                      <a:pPr algn="ctr" fontAlgn="ctr"/>
                      <a:r>
                        <a:rPr lang="en-US" sz="1600" b="1" u="none" strike="noStrike" dirty="0">
                          <a:effectLst/>
                        </a:rPr>
                        <a:t>Age group 2</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u="none" strike="noStrike" dirty="0">
                          <a:effectLst/>
                        </a:rPr>
                        <a:t>19,000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171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9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17,000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153</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9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8333966"/>
                  </a:ext>
                </a:extLst>
              </a:tr>
              <a:tr h="464993">
                <a:tc>
                  <a:txBody>
                    <a:bodyPr/>
                    <a:lstStyle/>
                    <a:p>
                      <a:pPr algn="ctr" fontAlgn="ctr"/>
                      <a:r>
                        <a:rPr lang="en-US" sz="1600" b="1" u="none" strike="noStrike" dirty="0">
                          <a:effectLst/>
                        </a:rPr>
                        <a:t>Age group 3</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u="none" strike="noStrike" dirty="0">
                          <a:effectLst/>
                        </a:rPr>
                        <a:t>16,000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128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8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14,000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112</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8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3479655"/>
                  </a:ext>
                </a:extLst>
              </a:tr>
              <a:tr h="464993">
                <a:tc>
                  <a:txBody>
                    <a:bodyPr/>
                    <a:lstStyle/>
                    <a:p>
                      <a:pPr algn="ctr" fontAlgn="ctr"/>
                      <a:r>
                        <a:rPr lang="en-US" sz="1600" b="1" u="none" strike="noStrike" dirty="0">
                          <a:effectLst/>
                        </a:rPr>
                        <a:t>Age group 4</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u="none" strike="noStrike" dirty="0">
                          <a:effectLst/>
                        </a:rPr>
                        <a:t>13,000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130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11,000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110</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7621642"/>
                  </a:ext>
                </a:extLst>
              </a:tr>
              <a:tr h="464993">
                <a:tc>
                  <a:txBody>
                    <a:bodyPr/>
                    <a:lstStyle/>
                    <a:p>
                      <a:pPr algn="ctr" fontAlgn="ctr"/>
                      <a:r>
                        <a:rPr lang="en-US" sz="1600" b="1" u="none" strike="noStrike" dirty="0">
                          <a:effectLst/>
                        </a:rPr>
                        <a:t>Age group 5</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u="none" strike="noStrike" dirty="0">
                          <a:effectLst/>
                        </a:rPr>
                        <a:t>12,000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120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10,000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100</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613863"/>
                  </a:ext>
                </a:extLst>
              </a:tr>
              <a:tr h="262478">
                <a:tc>
                  <a:txBody>
                    <a:bodyPr/>
                    <a:lstStyle/>
                    <a:p>
                      <a:pPr algn="ctr" fontAlgn="ctr"/>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b="1" u="none" strike="noStrike" dirty="0">
                          <a:effectLst/>
                        </a:rPr>
                        <a:t>80,000 </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effectLst/>
                        </a:rPr>
                        <a:t>989 </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effectLst/>
                        </a:rPr>
                        <a:t> </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effectLst/>
                        </a:rPr>
                        <a:t>80,000 </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effectLst/>
                        </a:rPr>
                        <a:t>1,091 </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effectLst/>
                        </a:rPr>
                        <a:t> </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6517664"/>
                  </a:ext>
                </a:extLst>
              </a:tr>
            </a:tbl>
          </a:graphicData>
        </a:graphic>
      </p:graphicFrame>
    </p:spTree>
    <p:extLst>
      <p:ext uri="{BB962C8B-B14F-4D97-AF65-F5344CB8AC3E}">
        <p14:creationId xmlns:p14="http://schemas.microsoft.com/office/powerpoint/2010/main" val="26691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356350"/>
            <a:ext cx="2743200" cy="365125"/>
          </a:xfrm>
        </p:spPr>
        <p:txBody>
          <a:bodyPr/>
          <a:lstStyle/>
          <a:p>
            <a:fld id="{E35D83CA-0F81-D447-ABB7-24B0572A7482}" type="slidenum">
              <a:rPr lang="en-US" smtClean="0"/>
              <a:t>23</a:t>
            </a:fld>
            <a:endParaRPr lang="en-US"/>
          </a:p>
        </p:txBody>
      </p:sp>
      <p:sp>
        <p:nvSpPr>
          <p:cNvPr id="13" name="Title 1">
            <a:extLst>
              <a:ext uri="{FF2B5EF4-FFF2-40B4-BE49-F238E27FC236}">
                <a16:creationId xmlns:a16="http://schemas.microsoft.com/office/drawing/2014/main" id="{3EBE9382-76DD-F846-BB00-F7F81E1C0B7F}"/>
              </a:ext>
            </a:extLst>
          </p:cNvPr>
          <p:cNvSpPr txBox="1">
            <a:spLocks/>
          </p:cNvSpPr>
          <p:nvPr/>
        </p:nvSpPr>
        <p:spPr>
          <a:xfrm>
            <a:off x="972552" y="11590"/>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sz="3200" b="1" dirty="0"/>
              <a:t>Crude Mortality Rate vs. </a:t>
            </a:r>
            <a:r>
              <a:rPr lang="en-US" sz="3200" b="1" dirty="0" err="1"/>
              <a:t>Standardised</a:t>
            </a:r>
            <a:r>
              <a:rPr lang="en-US" sz="3200" b="1" dirty="0"/>
              <a:t> Mortality Rate</a:t>
            </a:r>
            <a:endParaRPr lang="en-US" sz="3200" dirty="0"/>
          </a:p>
        </p:txBody>
      </p:sp>
      <p:grpSp>
        <p:nvGrpSpPr>
          <p:cNvPr id="6" name="Group 5">
            <a:extLst>
              <a:ext uri="{FF2B5EF4-FFF2-40B4-BE49-F238E27FC236}">
                <a16:creationId xmlns:a16="http://schemas.microsoft.com/office/drawing/2014/main" id="{855D388F-BF35-7E4D-AB06-5CB42706DDDE}"/>
              </a:ext>
            </a:extLst>
          </p:cNvPr>
          <p:cNvGrpSpPr/>
          <p:nvPr/>
        </p:nvGrpSpPr>
        <p:grpSpPr>
          <a:xfrm>
            <a:off x="431075" y="11590"/>
            <a:ext cx="10788372" cy="328629"/>
            <a:chOff x="431075" y="11590"/>
            <a:chExt cx="10788372" cy="328629"/>
          </a:xfrm>
        </p:grpSpPr>
        <p:graphicFrame>
          <p:nvGraphicFramePr>
            <p:cNvPr id="7" name="Diagram 6">
              <a:extLst>
                <a:ext uri="{FF2B5EF4-FFF2-40B4-BE49-F238E27FC236}">
                  <a16:creationId xmlns:a16="http://schemas.microsoft.com/office/drawing/2014/main" id="{C730C3A2-7E33-C24E-A704-A0126D73951E}"/>
                </a:ext>
              </a:extLst>
            </p:cNvPr>
            <p:cNvGraphicFramePr/>
            <p:nvPr>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C0E7D6E6-3721-014B-A92B-989BE2B756DE}"/>
                </a:ext>
              </a:extLst>
            </p:cNvPr>
            <p:cNvGrpSpPr/>
            <p:nvPr/>
          </p:nvGrpSpPr>
          <p:grpSpPr>
            <a:xfrm>
              <a:off x="431075" y="11590"/>
              <a:ext cx="1894114" cy="328629"/>
              <a:chOff x="6954919" y="0"/>
              <a:chExt cx="1894114" cy="328629"/>
            </a:xfrm>
          </p:grpSpPr>
          <p:sp>
            <p:nvSpPr>
              <p:cNvPr id="11" name="Chevron 10">
                <a:extLst>
                  <a:ext uri="{FF2B5EF4-FFF2-40B4-BE49-F238E27FC236}">
                    <a16:creationId xmlns:a16="http://schemas.microsoft.com/office/drawing/2014/main" id="{49B8CBB8-D0C2-8C42-97C9-F6BCFFF97CF1}"/>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2" name="Chevron 4">
                <a:extLst>
                  <a:ext uri="{FF2B5EF4-FFF2-40B4-BE49-F238E27FC236}">
                    <a16:creationId xmlns:a16="http://schemas.microsoft.com/office/drawing/2014/main" id="{1BDAC279-D835-044E-9281-D54E18D71148}"/>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sp>
        <p:nvSpPr>
          <p:cNvPr id="19" name="Oval 18">
            <a:extLst>
              <a:ext uri="{FF2B5EF4-FFF2-40B4-BE49-F238E27FC236}">
                <a16:creationId xmlns:a16="http://schemas.microsoft.com/office/drawing/2014/main" id="{DE238090-E752-3544-BC69-66EEB3A2E7F4}"/>
              </a:ext>
            </a:extLst>
          </p:cNvPr>
          <p:cNvSpPr/>
          <p:nvPr/>
        </p:nvSpPr>
        <p:spPr>
          <a:xfrm>
            <a:off x="6441249" y="5917605"/>
            <a:ext cx="923774" cy="87748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50%</a:t>
            </a:r>
          </a:p>
        </p:txBody>
      </p:sp>
      <p:cxnSp>
        <p:nvCxnSpPr>
          <p:cNvPr id="20" name="Straight Arrow Connector 19">
            <a:extLst>
              <a:ext uri="{FF2B5EF4-FFF2-40B4-BE49-F238E27FC236}">
                <a16:creationId xmlns:a16="http://schemas.microsoft.com/office/drawing/2014/main" id="{165803EB-1071-7D4D-838C-3A048F53FA2F}"/>
              </a:ext>
            </a:extLst>
          </p:cNvPr>
          <p:cNvCxnSpPr>
            <a:cxnSpLocks/>
          </p:cNvCxnSpPr>
          <p:nvPr/>
        </p:nvCxnSpPr>
        <p:spPr>
          <a:xfrm>
            <a:off x="6920167" y="5591656"/>
            <a:ext cx="0" cy="3259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42DF046-047E-914D-A696-411507214031}"/>
              </a:ext>
            </a:extLst>
          </p:cNvPr>
          <p:cNvSpPr/>
          <p:nvPr/>
        </p:nvSpPr>
        <p:spPr>
          <a:xfrm>
            <a:off x="9138255" y="5917605"/>
            <a:ext cx="923774" cy="87748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50%</a:t>
            </a:r>
          </a:p>
        </p:txBody>
      </p:sp>
      <p:cxnSp>
        <p:nvCxnSpPr>
          <p:cNvPr id="22" name="Straight Arrow Connector 21">
            <a:extLst>
              <a:ext uri="{FF2B5EF4-FFF2-40B4-BE49-F238E27FC236}">
                <a16:creationId xmlns:a16="http://schemas.microsoft.com/office/drawing/2014/main" id="{2891ED2B-1A1B-2049-9880-11B1FFD6D201}"/>
              </a:ext>
            </a:extLst>
          </p:cNvPr>
          <p:cNvCxnSpPr>
            <a:cxnSpLocks/>
          </p:cNvCxnSpPr>
          <p:nvPr/>
        </p:nvCxnSpPr>
        <p:spPr>
          <a:xfrm>
            <a:off x="9617173" y="5591656"/>
            <a:ext cx="0" cy="3259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0D20D8-BB25-DF40-9F81-1BA2023DA382}"/>
              </a:ext>
            </a:extLst>
          </p:cNvPr>
          <p:cNvSpPr txBox="1"/>
          <p:nvPr/>
        </p:nvSpPr>
        <p:spPr>
          <a:xfrm>
            <a:off x="3787803" y="1216522"/>
            <a:ext cx="4616392" cy="369332"/>
          </a:xfrm>
          <a:prstGeom prst="rect">
            <a:avLst/>
          </a:prstGeom>
          <a:noFill/>
        </p:spPr>
        <p:txBody>
          <a:bodyPr wrap="none" rtlCol="0">
            <a:spAutoFit/>
          </a:bodyPr>
          <a:lstStyle/>
          <a:p>
            <a:r>
              <a:rPr lang="en-US" b="1" dirty="0"/>
              <a:t>Allocation under Standardized Mortality Rates</a:t>
            </a:r>
          </a:p>
        </p:txBody>
      </p:sp>
      <p:graphicFrame>
        <p:nvGraphicFramePr>
          <p:cNvPr id="15" name="Table 14">
            <a:extLst>
              <a:ext uri="{FF2B5EF4-FFF2-40B4-BE49-F238E27FC236}">
                <a16:creationId xmlns:a16="http://schemas.microsoft.com/office/drawing/2014/main" id="{85F31C20-05A0-8D43-AE1F-A5FD8648F36F}"/>
              </a:ext>
            </a:extLst>
          </p:cNvPr>
          <p:cNvGraphicFramePr>
            <a:graphicFrameLocks noGrp="1"/>
          </p:cNvGraphicFramePr>
          <p:nvPr>
            <p:extLst>
              <p:ext uri="{D42A27DB-BD31-4B8C-83A1-F6EECF244321}">
                <p14:modId xmlns:p14="http://schemas.microsoft.com/office/powerpoint/2010/main" val="2809284646"/>
              </p:ext>
            </p:extLst>
          </p:nvPr>
        </p:nvGraphicFramePr>
        <p:xfrm>
          <a:off x="2243126" y="1561223"/>
          <a:ext cx="8004115" cy="3984537"/>
        </p:xfrm>
        <a:graphic>
          <a:graphicData uri="http://schemas.openxmlformats.org/drawingml/2006/table">
            <a:tbl>
              <a:tblPr>
                <a:tableStyleId>{5C22544A-7EE6-4342-B048-85BDC9FD1C3A}</a:tableStyleId>
              </a:tblPr>
              <a:tblGrid>
                <a:gridCol w="1377218">
                  <a:extLst>
                    <a:ext uri="{9D8B030D-6E8A-4147-A177-3AD203B41FA5}">
                      <a16:colId xmlns:a16="http://schemas.microsoft.com/office/drawing/2014/main" val="3328952626"/>
                    </a:ext>
                  </a:extLst>
                </a:gridCol>
                <a:gridCol w="1381087">
                  <a:extLst>
                    <a:ext uri="{9D8B030D-6E8A-4147-A177-3AD203B41FA5}">
                      <a16:colId xmlns:a16="http://schemas.microsoft.com/office/drawing/2014/main" val="2450399087"/>
                    </a:ext>
                  </a:extLst>
                </a:gridCol>
                <a:gridCol w="1284372">
                  <a:extLst>
                    <a:ext uri="{9D8B030D-6E8A-4147-A177-3AD203B41FA5}">
                      <a16:colId xmlns:a16="http://schemas.microsoft.com/office/drawing/2014/main" val="1301888590"/>
                    </a:ext>
                  </a:extLst>
                </a:gridCol>
                <a:gridCol w="1284372">
                  <a:extLst>
                    <a:ext uri="{9D8B030D-6E8A-4147-A177-3AD203B41FA5}">
                      <a16:colId xmlns:a16="http://schemas.microsoft.com/office/drawing/2014/main" val="3907711274"/>
                    </a:ext>
                  </a:extLst>
                </a:gridCol>
                <a:gridCol w="1284372">
                  <a:extLst>
                    <a:ext uri="{9D8B030D-6E8A-4147-A177-3AD203B41FA5}">
                      <a16:colId xmlns:a16="http://schemas.microsoft.com/office/drawing/2014/main" val="1743209567"/>
                    </a:ext>
                  </a:extLst>
                </a:gridCol>
                <a:gridCol w="1392694">
                  <a:extLst>
                    <a:ext uri="{9D8B030D-6E8A-4147-A177-3AD203B41FA5}">
                      <a16:colId xmlns:a16="http://schemas.microsoft.com/office/drawing/2014/main" val="2636943735"/>
                    </a:ext>
                  </a:extLst>
                </a:gridCol>
              </a:tblGrid>
              <a:tr h="68869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none" strike="noStrike" dirty="0">
                          <a:solidFill>
                            <a:schemeClr val="bg1"/>
                          </a:solidFill>
                          <a:effectLst/>
                        </a:rPr>
                        <a:t>Age </a:t>
                      </a:r>
                      <a:r>
                        <a:rPr lang="en-US" sz="1600" b="1" u="none" strike="noStrike" kern="1200" dirty="0">
                          <a:solidFill>
                            <a:schemeClr val="bg1"/>
                          </a:solidFill>
                          <a:effectLst/>
                          <a:latin typeface="+mn-lt"/>
                          <a:ea typeface="+mn-ea"/>
                          <a:cs typeface="+mn-cs"/>
                        </a:rPr>
                        <a:t>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r>
                        <a:rPr lang="en-US" sz="1600" b="1" i="0" u="none" strike="noStrike" dirty="0">
                          <a:solidFill>
                            <a:srgbClr val="FFFFFF"/>
                          </a:solidFill>
                          <a:effectLst/>
                          <a:latin typeface="Calibri" panose="020F0502020204030204" pitchFamily="34" charset="0"/>
                        </a:rPr>
                        <a:t>National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FFFFFF"/>
                          </a:solidFill>
                          <a:effectLst/>
                          <a:latin typeface="Calibri" panose="020F0502020204030204" pitchFamily="34" charset="0"/>
                        </a:rPr>
                        <a:t>District 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hMerge="1">
                  <a:txBody>
                    <a:bodyPr/>
                    <a:lstStyle/>
                    <a:p>
                      <a:pPr algn="ctr" fontAlgn="ct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gridSpan="2">
                  <a:txBody>
                    <a:bodyPr/>
                    <a:lstStyle/>
                    <a:p>
                      <a:pPr algn="ctr" fontAlgn="ctr"/>
                      <a:r>
                        <a:rPr lang="en-US" sz="1600" b="1" i="0" u="none" strike="noStrike" dirty="0">
                          <a:solidFill>
                            <a:srgbClr val="FFFFFF"/>
                          </a:solidFill>
                          <a:effectLst/>
                          <a:latin typeface="Calibri" panose="020F0502020204030204" pitchFamily="34" charset="0"/>
                        </a:rPr>
                        <a:t>District 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hMerge="1">
                  <a:txBody>
                    <a:bodyPr/>
                    <a:lstStyle/>
                    <a:p>
                      <a:pPr algn="ctr" fontAlgn="ct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968897602"/>
                  </a:ext>
                </a:extLst>
              </a:tr>
              <a:tr h="688690">
                <a:tc vMerge="1">
                  <a:txBody>
                    <a:bodyPr/>
                    <a:lstStyle/>
                    <a:p>
                      <a:endParaRPr lang="en-US"/>
                    </a:p>
                  </a:txBody>
                  <a:tcPr/>
                </a:tc>
                <a:tc>
                  <a:txBody>
                    <a:bodyPr/>
                    <a:lstStyle/>
                    <a:p>
                      <a:pPr marL="0" algn="ctr" defTabSz="914400" rtl="0" eaLnBrk="1" fontAlgn="ctr" latinLnBrk="0" hangingPunct="1"/>
                      <a:r>
                        <a:rPr lang="en-US" sz="1600" b="1" u="none" strike="noStrike" kern="1200" dirty="0">
                          <a:solidFill>
                            <a:schemeClr val="dk1"/>
                          </a:solidFill>
                          <a:effectLst/>
                          <a:latin typeface="+mn-lt"/>
                          <a:ea typeface="+mn-ea"/>
                          <a:cs typeface="+mn-cs"/>
                        </a:rPr>
                        <a:t>Average Population per district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b="1" u="none" strike="noStrike" dirty="0">
                          <a:effectLst/>
                        </a:rPr>
                        <a:t>Age-specific mortality rate</a:t>
                      </a: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fontAlgn="ctr" latinLnBrk="0" hangingPunct="1"/>
                      <a:r>
                        <a:rPr lang="en-US" sz="1600" b="1" u="none" strike="noStrike" kern="1200" dirty="0" err="1">
                          <a:solidFill>
                            <a:schemeClr val="dk1"/>
                          </a:solidFill>
                          <a:effectLst/>
                          <a:latin typeface="+mn-lt"/>
                          <a:ea typeface="+mn-ea"/>
                          <a:cs typeface="+mn-cs"/>
                        </a:rPr>
                        <a:t>Standardised</a:t>
                      </a:r>
                      <a:r>
                        <a:rPr lang="en-US" sz="1600" b="1" u="none" strike="noStrike" kern="1200" dirty="0">
                          <a:solidFill>
                            <a:schemeClr val="dk1"/>
                          </a:solidFill>
                          <a:effectLst/>
                          <a:latin typeface="+mn-lt"/>
                          <a:ea typeface="+mn-ea"/>
                          <a:cs typeface="+mn-cs"/>
                        </a:rPr>
                        <a:t> number of deaths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600" b="1" u="none" strike="noStrike" dirty="0">
                          <a:effectLst/>
                        </a:rPr>
                        <a:t>Age-specific mortality rate</a:t>
                      </a:r>
                      <a:endParaRPr lang="en-US"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fontAlgn="ctr" latinLnBrk="0" hangingPunct="1"/>
                      <a:r>
                        <a:rPr lang="en-US" sz="1600" b="1" u="none" strike="noStrike" kern="1200" dirty="0" err="1">
                          <a:solidFill>
                            <a:schemeClr val="dk1"/>
                          </a:solidFill>
                          <a:effectLst/>
                          <a:latin typeface="+mn-lt"/>
                          <a:ea typeface="+mn-ea"/>
                          <a:cs typeface="+mn-cs"/>
                        </a:rPr>
                        <a:t>Standardised</a:t>
                      </a:r>
                      <a:r>
                        <a:rPr lang="en-US" sz="1600" b="1" u="none" strike="noStrike" kern="1200" dirty="0">
                          <a:solidFill>
                            <a:schemeClr val="dk1"/>
                          </a:solidFill>
                          <a:effectLst/>
                          <a:latin typeface="+mn-lt"/>
                          <a:ea typeface="+mn-ea"/>
                          <a:cs typeface="+mn-cs"/>
                        </a:rPr>
                        <a:t> number of deaths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782152225"/>
                  </a:ext>
                </a:extLst>
              </a:tr>
              <a:tr h="459127">
                <a:tc>
                  <a:txBody>
                    <a:bodyPr/>
                    <a:lstStyle/>
                    <a:p>
                      <a:pPr algn="ctr" fontAlgn="ctr"/>
                      <a:r>
                        <a:rPr lang="en-US" sz="1600" b="1" u="none" strike="noStrike" dirty="0">
                          <a:effectLst/>
                        </a:rPr>
                        <a:t>Age group 1</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24,000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22</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22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a:solidFill>
                            <a:schemeClr val="dk1"/>
                          </a:solidFill>
                          <a:effectLst/>
                          <a:latin typeface="+mn-lt"/>
                          <a:ea typeface="+mn-ea"/>
                          <a:cs typeface="+mn-cs"/>
                        </a:rPr>
                        <a:t>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4393135"/>
                  </a:ext>
                </a:extLst>
              </a:tr>
              <a:tr h="459127">
                <a:tc>
                  <a:txBody>
                    <a:bodyPr/>
                    <a:lstStyle/>
                    <a:p>
                      <a:pPr algn="ctr" fontAlgn="ctr"/>
                      <a:r>
                        <a:rPr lang="en-US" sz="1600" b="1" u="none" strike="noStrike" dirty="0">
                          <a:effectLst/>
                        </a:rPr>
                        <a:t>Age group 2</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18,000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9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9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a:solidFill>
                            <a:schemeClr val="dk1"/>
                          </a:solidFill>
                          <a:effectLst/>
                          <a:latin typeface="+mn-lt"/>
                          <a:ea typeface="+mn-ea"/>
                          <a:cs typeface="+mn-cs"/>
                        </a:rPr>
                        <a:t>162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8333966"/>
                  </a:ext>
                </a:extLst>
              </a:tr>
              <a:tr h="459127">
                <a:tc>
                  <a:txBody>
                    <a:bodyPr/>
                    <a:lstStyle/>
                    <a:p>
                      <a:pPr algn="ctr" fontAlgn="ctr"/>
                      <a:r>
                        <a:rPr lang="en-US" sz="1600" b="1" u="none" strike="noStrike" dirty="0">
                          <a:effectLst/>
                        </a:rPr>
                        <a:t>Age group 3</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8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8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a:solidFill>
                            <a:schemeClr val="dk1"/>
                          </a:solidFill>
                          <a:effectLst/>
                          <a:latin typeface="+mn-lt"/>
                          <a:ea typeface="+mn-ea"/>
                          <a:cs typeface="+mn-cs"/>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3479655"/>
                  </a:ext>
                </a:extLst>
              </a:tr>
              <a:tr h="459127">
                <a:tc>
                  <a:txBody>
                    <a:bodyPr/>
                    <a:lstStyle/>
                    <a:p>
                      <a:pPr algn="ctr" fontAlgn="ctr"/>
                      <a:r>
                        <a:rPr lang="en-US" sz="1600" b="1" u="none" strike="noStrike" dirty="0">
                          <a:effectLst/>
                        </a:rPr>
                        <a:t>Age group 4</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a:solidFill>
                            <a:schemeClr val="dk1"/>
                          </a:solidFill>
                          <a:effectLst/>
                          <a:latin typeface="+mn-lt"/>
                          <a:ea typeface="+mn-ea"/>
                          <a:cs typeface="+mn-cs"/>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7621642"/>
                  </a:ext>
                </a:extLst>
              </a:tr>
              <a:tr h="459127">
                <a:tc>
                  <a:txBody>
                    <a:bodyPr/>
                    <a:lstStyle/>
                    <a:p>
                      <a:pPr algn="ctr" fontAlgn="ctr"/>
                      <a:r>
                        <a:rPr lang="en-US" sz="1600" b="1" u="none" strike="noStrike" dirty="0">
                          <a:effectLst/>
                        </a:rPr>
                        <a:t>Age group 5</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u="none" strike="noStrike" dirty="0">
                          <a:effectLst/>
                        </a:rPr>
                        <a:t>10 </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613863"/>
                  </a:ext>
                </a:extLst>
              </a:tr>
              <a:tr h="259167">
                <a:tc>
                  <a:txBody>
                    <a:bodyPr/>
                    <a:lstStyle/>
                    <a:p>
                      <a:pPr algn="ctr" fontAlgn="ctr"/>
                      <a:r>
                        <a:rPr lang="en-US" sz="1600" b="1"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fontAlgn="ctr" latinLnBrk="0" hangingPunct="1"/>
                      <a:r>
                        <a:rPr lang="en-US" sz="1600" b="1" u="none" strike="noStrike" kern="1200" dirty="0">
                          <a:solidFill>
                            <a:schemeClr val="dk1"/>
                          </a:solidFill>
                          <a:effectLst/>
                          <a:latin typeface="+mn-lt"/>
                          <a:ea typeface="+mn-ea"/>
                          <a:cs typeface="+mn-cs"/>
                        </a:rPr>
                        <a:t>80,000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endParaRPr lang="en-US" sz="16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b="1" u="none" strike="noStrike" kern="1200" dirty="0">
                          <a:solidFill>
                            <a:schemeClr val="dk1"/>
                          </a:solidFill>
                          <a:effectLst/>
                          <a:latin typeface="+mn-lt"/>
                          <a:ea typeface="+mn-ea"/>
                          <a:cs typeface="+mn-cs"/>
                        </a:rPr>
                        <a:t>1,040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endParaRPr lang="en-US" sz="16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sz="1600" b="1" u="none" strike="noStrike" kern="1200" dirty="0">
                          <a:solidFill>
                            <a:schemeClr val="dk1"/>
                          </a:solidFill>
                          <a:effectLst/>
                          <a:latin typeface="+mn-lt"/>
                          <a:ea typeface="+mn-ea"/>
                          <a:cs typeface="+mn-cs"/>
                        </a:rPr>
                        <a:t>1,040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6517664"/>
                  </a:ext>
                </a:extLst>
              </a:tr>
            </a:tbl>
          </a:graphicData>
        </a:graphic>
      </p:graphicFrame>
    </p:spTree>
    <p:extLst>
      <p:ext uri="{BB962C8B-B14F-4D97-AF65-F5344CB8AC3E}">
        <p14:creationId xmlns:p14="http://schemas.microsoft.com/office/powerpoint/2010/main" val="123655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717" y="188109"/>
            <a:ext cx="10246895" cy="1034520"/>
          </a:xfrm>
        </p:spPr>
        <p:txBody>
          <a:bodyPr>
            <a:noAutofit/>
          </a:bodyPr>
          <a:lstStyle/>
          <a:p>
            <a:r>
              <a:rPr lang="en-US" sz="2700" b="1" dirty="0"/>
              <a:t>The Essential Health Package </a:t>
            </a:r>
            <a:r>
              <a:rPr lang="en-US" sz="2700" dirty="0"/>
              <a:t>outlines a minimum package of cost-effective interventions to be delivered free to all Malawians</a:t>
            </a:r>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848"/>
          <a:stretch/>
        </p:blipFill>
        <p:spPr bwMode="auto">
          <a:xfrm>
            <a:off x="825001" y="2443828"/>
            <a:ext cx="2804024" cy="40143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819151" y="1445768"/>
            <a:ext cx="2809874" cy="954107"/>
          </a:xfrm>
          <a:prstGeom prst="rect">
            <a:avLst/>
          </a:prstGeom>
          <a:noFill/>
        </p:spPr>
        <p:txBody>
          <a:bodyPr wrap="square" rtlCol="0">
            <a:spAutoFit/>
          </a:bodyPr>
          <a:lstStyle/>
          <a:p>
            <a:pPr algn="ctr"/>
            <a:r>
              <a:rPr lang="en-US" sz="2800" b="1" dirty="0"/>
              <a:t>The Essential Health Package</a:t>
            </a:r>
          </a:p>
        </p:txBody>
      </p:sp>
      <p:sp>
        <p:nvSpPr>
          <p:cNvPr id="8" name="Isosceles Triangle 7"/>
          <p:cNvSpPr/>
          <p:nvPr/>
        </p:nvSpPr>
        <p:spPr>
          <a:xfrm rot="5400000">
            <a:off x="2045476" y="3792120"/>
            <a:ext cx="4353128" cy="614531"/>
          </a:xfrm>
          <a:prstGeom prst="triangl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972051" y="2512947"/>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700" b="1" dirty="0">
                <a:solidFill>
                  <a:schemeClr val="bg1"/>
                </a:solidFill>
              </a:rPr>
              <a:t>RMNCH</a:t>
            </a:r>
          </a:p>
        </p:txBody>
      </p:sp>
      <p:sp>
        <p:nvSpPr>
          <p:cNvPr id="24" name="Oval 23"/>
          <p:cNvSpPr/>
          <p:nvPr/>
        </p:nvSpPr>
        <p:spPr>
          <a:xfrm>
            <a:off x="5300457" y="2106010"/>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4895850" y="1409700"/>
            <a:ext cx="7181850" cy="404811"/>
          </a:xfrm>
          <a:prstGeom prst="round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Intervention categories included in the Essential Health Package</a:t>
            </a:r>
          </a:p>
        </p:txBody>
      </p:sp>
      <p:sp>
        <p:nvSpPr>
          <p:cNvPr id="76" name="Rounded Rectangle 75"/>
          <p:cNvSpPr/>
          <p:nvPr/>
        </p:nvSpPr>
        <p:spPr>
          <a:xfrm>
            <a:off x="6762751" y="2513514"/>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Vaccines</a:t>
            </a:r>
          </a:p>
        </p:txBody>
      </p:sp>
      <p:sp>
        <p:nvSpPr>
          <p:cNvPr id="77" name="Oval 76"/>
          <p:cNvSpPr/>
          <p:nvPr/>
        </p:nvSpPr>
        <p:spPr>
          <a:xfrm>
            <a:off x="7091157" y="2106577"/>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8591551" y="2523039"/>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Malaria</a:t>
            </a:r>
          </a:p>
        </p:txBody>
      </p:sp>
      <p:sp>
        <p:nvSpPr>
          <p:cNvPr id="80" name="Oval 79"/>
          <p:cNvSpPr/>
          <p:nvPr/>
        </p:nvSpPr>
        <p:spPr>
          <a:xfrm>
            <a:off x="8919957" y="2116102"/>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10410826" y="2533131"/>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IMCI</a:t>
            </a:r>
          </a:p>
        </p:txBody>
      </p:sp>
      <p:sp>
        <p:nvSpPr>
          <p:cNvPr id="83" name="Oval 82"/>
          <p:cNvSpPr/>
          <p:nvPr/>
        </p:nvSpPr>
        <p:spPr>
          <a:xfrm>
            <a:off x="10710657" y="2126194"/>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4972051" y="3922647"/>
            <a:ext cx="1433100" cy="83985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dirty="0">
                <a:solidFill>
                  <a:schemeClr val="bg1"/>
                </a:solidFill>
              </a:rPr>
              <a:t>Community Health</a:t>
            </a:r>
          </a:p>
        </p:txBody>
      </p:sp>
      <p:sp>
        <p:nvSpPr>
          <p:cNvPr id="86" name="Oval 85"/>
          <p:cNvSpPr/>
          <p:nvPr/>
        </p:nvSpPr>
        <p:spPr>
          <a:xfrm>
            <a:off x="5300457" y="3515710"/>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6762751" y="3923214"/>
            <a:ext cx="1433100" cy="819669"/>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NTDs</a:t>
            </a:r>
          </a:p>
        </p:txBody>
      </p:sp>
      <p:sp>
        <p:nvSpPr>
          <p:cNvPr id="89" name="Oval 88"/>
          <p:cNvSpPr/>
          <p:nvPr/>
        </p:nvSpPr>
        <p:spPr>
          <a:xfrm>
            <a:off x="7091157" y="3516277"/>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p:nvPr/>
        </p:nvSpPr>
        <p:spPr>
          <a:xfrm>
            <a:off x="8591551" y="3932739"/>
            <a:ext cx="1433100" cy="819669"/>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HIV/AIDS</a:t>
            </a:r>
          </a:p>
        </p:txBody>
      </p:sp>
      <p:sp>
        <p:nvSpPr>
          <p:cNvPr id="92" name="Oval 91"/>
          <p:cNvSpPr/>
          <p:nvPr/>
        </p:nvSpPr>
        <p:spPr>
          <a:xfrm>
            <a:off x="8919957" y="3525802"/>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a:off x="10410826" y="3942831"/>
            <a:ext cx="1433100" cy="819669"/>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Nutrition</a:t>
            </a:r>
          </a:p>
        </p:txBody>
      </p:sp>
      <p:sp>
        <p:nvSpPr>
          <p:cNvPr id="95" name="Oval 94"/>
          <p:cNvSpPr/>
          <p:nvPr/>
        </p:nvSpPr>
        <p:spPr>
          <a:xfrm>
            <a:off x="10710657" y="3535894"/>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5869678" y="5456172"/>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TB</a:t>
            </a:r>
          </a:p>
        </p:txBody>
      </p:sp>
      <p:sp>
        <p:nvSpPr>
          <p:cNvPr id="98" name="Oval 97"/>
          <p:cNvSpPr/>
          <p:nvPr/>
        </p:nvSpPr>
        <p:spPr>
          <a:xfrm>
            <a:off x="6198084" y="5049235"/>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a:off x="7660378" y="5456739"/>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NCDs</a:t>
            </a:r>
          </a:p>
        </p:txBody>
      </p:sp>
      <p:sp>
        <p:nvSpPr>
          <p:cNvPr id="101" name="Oval 100"/>
          <p:cNvSpPr/>
          <p:nvPr/>
        </p:nvSpPr>
        <p:spPr>
          <a:xfrm>
            <a:off x="7988784" y="5049802"/>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9489178" y="5466264"/>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Oral Health</a:t>
            </a:r>
          </a:p>
        </p:txBody>
      </p:sp>
      <p:sp>
        <p:nvSpPr>
          <p:cNvPr id="104" name="Oval 103"/>
          <p:cNvSpPr/>
          <p:nvPr/>
        </p:nvSpPr>
        <p:spPr>
          <a:xfrm>
            <a:off x="9817584" y="5059327"/>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8190" y="2181890"/>
            <a:ext cx="561975" cy="561975"/>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b="12500"/>
          <a:stretch/>
        </p:blipFill>
        <p:spPr>
          <a:xfrm>
            <a:off x="7212601" y="2244196"/>
            <a:ext cx="533400" cy="466725"/>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b="13333"/>
          <a:stretch/>
        </p:blipFill>
        <p:spPr>
          <a:xfrm>
            <a:off x="8993776" y="2227129"/>
            <a:ext cx="618215" cy="535786"/>
          </a:xfrm>
          <a:prstGeom prst="rect">
            <a:avLst/>
          </a:prstGeom>
        </p:spPr>
      </p:pic>
      <p:pic>
        <p:nvPicPr>
          <p:cNvPr id="109" name="Picture 108"/>
          <p:cNvPicPr>
            <a:picLocks noChangeAspect="1"/>
          </p:cNvPicPr>
          <p:nvPr/>
        </p:nvPicPr>
        <p:blipFill rotWithShape="1">
          <a:blip r:embed="rId6" cstate="print">
            <a:extLst>
              <a:ext uri="{28A0092B-C50C-407E-A947-70E740481C1C}">
                <a14:useLocalDpi xmlns:a14="http://schemas.microsoft.com/office/drawing/2010/main" val="0"/>
              </a:ext>
            </a:extLst>
          </a:blip>
          <a:srcRect b="14166"/>
          <a:stretch/>
        </p:blipFill>
        <p:spPr>
          <a:xfrm>
            <a:off x="5359652" y="3598711"/>
            <a:ext cx="641098" cy="550275"/>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b="27361"/>
          <a:stretch/>
        </p:blipFill>
        <p:spPr>
          <a:xfrm>
            <a:off x="10647090" y="2096872"/>
            <a:ext cx="897795" cy="652149"/>
          </a:xfrm>
          <a:prstGeom prst="rect">
            <a:avLst/>
          </a:prstGeom>
        </p:spPr>
      </p:pic>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b="26374"/>
          <a:stretch/>
        </p:blipFill>
        <p:spPr>
          <a:xfrm>
            <a:off x="7115124" y="3613183"/>
            <a:ext cx="699185" cy="514778"/>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b="20965"/>
          <a:stretch/>
        </p:blipFill>
        <p:spPr>
          <a:xfrm>
            <a:off x="8919957" y="3551484"/>
            <a:ext cx="807459" cy="638175"/>
          </a:xfrm>
          <a:prstGeom prst="rect">
            <a:avLst/>
          </a:prstGeom>
        </p:spPr>
      </p:pic>
      <p:pic>
        <p:nvPicPr>
          <p:cNvPr id="16" name="Picture 15"/>
          <p:cNvPicPr>
            <a:picLocks noChangeAspect="1"/>
          </p:cNvPicPr>
          <p:nvPr/>
        </p:nvPicPr>
        <p:blipFill rotWithShape="1">
          <a:blip r:embed="rId10" cstate="print">
            <a:extLst>
              <a:ext uri="{28A0092B-C50C-407E-A947-70E740481C1C}">
                <a14:useLocalDpi xmlns:a14="http://schemas.microsoft.com/office/drawing/2010/main" val="0"/>
              </a:ext>
            </a:extLst>
          </a:blip>
          <a:srcRect b="18195"/>
          <a:stretch/>
        </p:blipFill>
        <p:spPr>
          <a:xfrm>
            <a:off x="6280328" y="5135581"/>
            <a:ext cx="637099" cy="521183"/>
          </a:xfrm>
          <a:prstGeom prst="rect">
            <a:avLst/>
          </a:prstGeom>
        </p:spPr>
      </p:pic>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b="15556"/>
          <a:stretch/>
        </p:blipFill>
        <p:spPr>
          <a:xfrm>
            <a:off x="10732815" y="3581400"/>
            <a:ext cx="726201" cy="613236"/>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b="14865"/>
          <a:stretch/>
        </p:blipFill>
        <p:spPr>
          <a:xfrm>
            <a:off x="8091110" y="5209089"/>
            <a:ext cx="581781" cy="495300"/>
          </a:xfrm>
          <a:prstGeom prst="rect">
            <a:avLst/>
          </a:prstGeom>
        </p:spPr>
      </p:pic>
      <p:pic>
        <p:nvPicPr>
          <p:cNvPr id="110" name="Picture 109"/>
          <p:cNvPicPr>
            <a:picLocks noChangeAspect="1"/>
          </p:cNvPicPr>
          <p:nvPr/>
        </p:nvPicPr>
        <p:blipFill rotWithShape="1">
          <a:blip r:embed="rId13" cstate="print">
            <a:extLst>
              <a:ext uri="{28A0092B-C50C-407E-A947-70E740481C1C}">
                <a14:useLocalDpi xmlns:a14="http://schemas.microsoft.com/office/drawing/2010/main" val="0"/>
              </a:ext>
            </a:extLst>
          </a:blip>
          <a:srcRect b="19305"/>
          <a:stretch/>
        </p:blipFill>
        <p:spPr>
          <a:xfrm>
            <a:off x="9817585" y="5112207"/>
            <a:ext cx="792876" cy="639807"/>
          </a:xfrm>
          <a:prstGeom prst="rect">
            <a:avLst/>
          </a:prstGeom>
        </p:spPr>
      </p:pic>
      <p:grpSp>
        <p:nvGrpSpPr>
          <p:cNvPr id="40" name="Group 39">
            <a:extLst>
              <a:ext uri="{FF2B5EF4-FFF2-40B4-BE49-F238E27FC236}">
                <a16:creationId xmlns:a16="http://schemas.microsoft.com/office/drawing/2014/main" id="{A67C9861-D1D5-3748-A089-B77716E27C23}"/>
              </a:ext>
            </a:extLst>
          </p:cNvPr>
          <p:cNvGrpSpPr/>
          <p:nvPr/>
        </p:nvGrpSpPr>
        <p:grpSpPr>
          <a:xfrm>
            <a:off x="431075" y="11590"/>
            <a:ext cx="10788372" cy="328629"/>
            <a:chOff x="431075" y="11590"/>
            <a:chExt cx="10788372" cy="328629"/>
          </a:xfrm>
        </p:grpSpPr>
        <p:graphicFrame>
          <p:nvGraphicFramePr>
            <p:cNvPr id="41" name="Diagram 40">
              <a:extLst>
                <a:ext uri="{FF2B5EF4-FFF2-40B4-BE49-F238E27FC236}">
                  <a16:creationId xmlns:a16="http://schemas.microsoft.com/office/drawing/2014/main" id="{0C84D7BF-EB71-CC41-A625-66502C3D592B}"/>
                </a:ext>
              </a:extLst>
            </p:cNvPr>
            <p:cNvGraphicFramePr/>
            <p:nvPr>
              <p:extLst>
                <p:ext uri="{D42A27DB-BD31-4B8C-83A1-F6EECF244321}">
                  <p14:modId xmlns:p14="http://schemas.microsoft.com/office/powerpoint/2010/main" val="1189455302"/>
                </p:ext>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43" name="Group 42">
              <a:extLst>
                <a:ext uri="{FF2B5EF4-FFF2-40B4-BE49-F238E27FC236}">
                  <a16:creationId xmlns:a16="http://schemas.microsoft.com/office/drawing/2014/main" id="{BBC1F5A2-F4E0-FF4B-89D5-B861274E2180}"/>
                </a:ext>
              </a:extLst>
            </p:cNvPr>
            <p:cNvGrpSpPr/>
            <p:nvPr/>
          </p:nvGrpSpPr>
          <p:grpSpPr>
            <a:xfrm>
              <a:off x="431075" y="11590"/>
              <a:ext cx="1894114" cy="328629"/>
              <a:chOff x="6954919" y="0"/>
              <a:chExt cx="1894114" cy="328629"/>
            </a:xfrm>
          </p:grpSpPr>
          <p:sp>
            <p:nvSpPr>
              <p:cNvPr id="44" name="Chevron 43">
                <a:extLst>
                  <a:ext uri="{FF2B5EF4-FFF2-40B4-BE49-F238E27FC236}">
                    <a16:creationId xmlns:a16="http://schemas.microsoft.com/office/drawing/2014/main" id="{A68ABCE7-AD0C-EC46-91FB-DE4580C197D5}"/>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45" name="Chevron 4">
                <a:extLst>
                  <a:ext uri="{FF2B5EF4-FFF2-40B4-BE49-F238E27FC236}">
                    <a16:creationId xmlns:a16="http://schemas.microsoft.com/office/drawing/2014/main" id="{C86E7970-3F22-D045-9A8F-DBA5C340F38B}"/>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spTree>
    <p:extLst>
      <p:ext uri="{BB962C8B-B14F-4D97-AF65-F5344CB8AC3E}">
        <p14:creationId xmlns:p14="http://schemas.microsoft.com/office/powerpoint/2010/main" val="270530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linds(horizontal)">
                                      <p:cBhvr>
                                        <p:cTn id="16" dur="500"/>
                                        <p:tgtEl>
                                          <p:spTgt spid="4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blinds(horizontal)">
                                      <p:cBhvr>
                                        <p:cTn id="19" dur="500"/>
                                        <p:tgtEl>
                                          <p:spTgt spid="7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blinds(horizontal)">
                                      <p:cBhvr>
                                        <p:cTn id="22" dur="500"/>
                                        <p:tgtEl>
                                          <p:spTgt spid="7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blinds(horizontal)">
                                      <p:cBhvr>
                                        <p:cTn id="25" dur="500"/>
                                        <p:tgtEl>
                                          <p:spTgt spid="7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blinds(horizontal)">
                                      <p:cBhvr>
                                        <p:cTn id="28" dur="500"/>
                                        <p:tgtEl>
                                          <p:spTgt spid="8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blinds(horizontal)">
                                      <p:cBhvr>
                                        <p:cTn id="31" dur="500"/>
                                        <p:tgtEl>
                                          <p:spTgt spid="8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blinds(horizontal)">
                                      <p:cBhvr>
                                        <p:cTn id="34" dur="500"/>
                                        <p:tgtEl>
                                          <p:spTgt spid="8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blinds(horizontal)">
                                      <p:cBhvr>
                                        <p:cTn id="37" dur="500"/>
                                        <p:tgtEl>
                                          <p:spTgt spid="8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blinds(horizontal)">
                                      <p:cBhvr>
                                        <p:cTn id="40" dur="500"/>
                                        <p:tgtEl>
                                          <p:spTgt spid="8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blinds(horizontal)">
                                      <p:cBhvr>
                                        <p:cTn id="43" dur="500"/>
                                        <p:tgtEl>
                                          <p:spTgt spid="8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blinds(horizontal)">
                                      <p:cBhvr>
                                        <p:cTn id="46" dur="500"/>
                                        <p:tgtEl>
                                          <p:spTgt spid="8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blinds(horizontal)">
                                      <p:cBhvr>
                                        <p:cTn id="49" dur="500"/>
                                        <p:tgtEl>
                                          <p:spTgt spid="9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blinds(horizontal)">
                                      <p:cBhvr>
                                        <p:cTn id="52" dur="500"/>
                                        <p:tgtEl>
                                          <p:spTgt spid="9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blinds(horizontal)">
                                      <p:cBhvr>
                                        <p:cTn id="55" dur="500"/>
                                        <p:tgtEl>
                                          <p:spTgt spid="9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blinds(horizontal)">
                                      <p:cBhvr>
                                        <p:cTn id="58" dur="500"/>
                                        <p:tgtEl>
                                          <p:spTgt spid="9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blinds(horizontal)">
                                      <p:cBhvr>
                                        <p:cTn id="61" dur="500"/>
                                        <p:tgtEl>
                                          <p:spTgt spid="97"/>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blinds(horizontal)">
                                      <p:cBhvr>
                                        <p:cTn id="64" dur="500"/>
                                        <p:tgtEl>
                                          <p:spTgt spid="9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blinds(horizontal)">
                                      <p:cBhvr>
                                        <p:cTn id="67" dur="500"/>
                                        <p:tgtEl>
                                          <p:spTgt spid="100"/>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Effect transition="in" filter="blinds(horizontal)">
                                      <p:cBhvr>
                                        <p:cTn id="70" dur="500"/>
                                        <p:tgtEl>
                                          <p:spTgt spid="101"/>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blinds(horizontal)">
                                      <p:cBhvr>
                                        <p:cTn id="73" dur="500"/>
                                        <p:tgtEl>
                                          <p:spTgt spid="10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104"/>
                                        </p:tgtEl>
                                        <p:attrNameLst>
                                          <p:attrName>style.visibility</p:attrName>
                                        </p:attrNameLst>
                                      </p:cBhvr>
                                      <p:to>
                                        <p:strVal val="visible"/>
                                      </p:to>
                                    </p:set>
                                    <p:animEffect transition="in" filter="blinds(horizontal)">
                                      <p:cBhvr>
                                        <p:cTn id="76" dur="500"/>
                                        <p:tgtEl>
                                          <p:spTgt spid="104"/>
                                        </p:tgtEl>
                                      </p:cBhvr>
                                    </p:animEffect>
                                  </p:childTnLst>
                                </p:cTn>
                              </p:par>
                              <p:par>
                                <p:cTn id="77" presetID="3" presetClass="entr" presetSubtype="10" fill="hold" nodeType="with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blinds(horizontal)">
                                      <p:cBhvr>
                                        <p:cTn id="79" dur="500"/>
                                        <p:tgtEl>
                                          <p:spTgt spid="3"/>
                                        </p:tgtEl>
                                      </p:cBhvr>
                                    </p:animEffect>
                                  </p:childTnLst>
                                </p:cTn>
                              </p:par>
                              <p:par>
                                <p:cTn id="80" presetID="3" presetClass="entr" presetSubtype="10"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blinds(horizontal)">
                                      <p:cBhvr>
                                        <p:cTn id="82" dur="500"/>
                                        <p:tgtEl>
                                          <p:spTgt spid="4"/>
                                        </p:tgtEl>
                                      </p:cBhvr>
                                    </p:animEffect>
                                  </p:childTnLst>
                                </p:cTn>
                              </p:par>
                              <p:par>
                                <p:cTn id="83" presetID="3" presetClass="entr" presetSubtype="10" fill="hold" nodeType="with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blinds(horizontal)">
                                      <p:cBhvr>
                                        <p:cTn id="85" dur="500"/>
                                        <p:tgtEl>
                                          <p:spTgt spid="5"/>
                                        </p:tgtEl>
                                      </p:cBhvr>
                                    </p:animEffect>
                                  </p:childTnLst>
                                </p:cTn>
                              </p:par>
                              <p:par>
                                <p:cTn id="86" presetID="3" presetClass="entr" presetSubtype="10" fill="hold" nodeType="withEffect">
                                  <p:stCondLst>
                                    <p:cond delay="0"/>
                                  </p:stCondLst>
                                  <p:childTnLst>
                                    <p:set>
                                      <p:cBhvr>
                                        <p:cTn id="87" dur="1" fill="hold">
                                          <p:stCondLst>
                                            <p:cond delay="0"/>
                                          </p:stCondLst>
                                        </p:cTn>
                                        <p:tgtEl>
                                          <p:spTgt spid="109"/>
                                        </p:tgtEl>
                                        <p:attrNameLst>
                                          <p:attrName>style.visibility</p:attrName>
                                        </p:attrNameLst>
                                      </p:cBhvr>
                                      <p:to>
                                        <p:strVal val="visible"/>
                                      </p:to>
                                    </p:set>
                                    <p:animEffect transition="in" filter="blinds(horizontal)">
                                      <p:cBhvr>
                                        <p:cTn id="88" dur="500"/>
                                        <p:tgtEl>
                                          <p:spTgt spid="109"/>
                                        </p:tgtEl>
                                      </p:cBhvr>
                                    </p:animEffect>
                                  </p:childTnLst>
                                </p:cTn>
                              </p:par>
                              <p:par>
                                <p:cTn id="89" presetID="3" presetClass="entr" presetSubtype="10" fill="hold" nodeType="with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blinds(horizontal)">
                                      <p:cBhvr>
                                        <p:cTn id="91" dur="500"/>
                                        <p:tgtEl>
                                          <p:spTgt spid="13"/>
                                        </p:tgtEl>
                                      </p:cBhvr>
                                    </p:animEffect>
                                  </p:childTnLst>
                                </p:cTn>
                              </p:par>
                              <p:par>
                                <p:cTn id="92" presetID="3" presetClass="entr" presetSubtype="10" fill="hold" nodeType="with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blinds(horizontal)">
                                      <p:cBhvr>
                                        <p:cTn id="94" dur="500"/>
                                        <p:tgtEl>
                                          <p:spTgt spid="14"/>
                                        </p:tgtEl>
                                      </p:cBhvr>
                                    </p:animEffect>
                                  </p:childTnLst>
                                </p:cTn>
                              </p:par>
                              <p:par>
                                <p:cTn id="95" presetID="3" presetClass="entr" presetSubtype="10" fill="hold"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blinds(horizontal)">
                                      <p:cBhvr>
                                        <p:cTn id="97" dur="500"/>
                                        <p:tgtEl>
                                          <p:spTgt spid="15"/>
                                        </p:tgtEl>
                                      </p:cBhvr>
                                    </p:animEffect>
                                  </p:childTnLst>
                                </p:cTn>
                              </p:par>
                              <p:par>
                                <p:cTn id="98" presetID="3" presetClass="entr" presetSubtype="10" fill="hold"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blinds(horizontal)">
                                      <p:cBhvr>
                                        <p:cTn id="100" dur="500"/>
                                        <p:tgtEl>
                                          <p:spTgt spid="16"/>
                                        </p:tgtEl>
                                      </p:cBhvr>
                                    </p:animEffect>
                                  </p:childTnLst>
                                </p:cTn>
                              </p:par>
                              <p:par>
                                <p:cTn id="101" presetID="3" presetClass="entr" presetSubtype="10" fill="hold"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blinds(horizontal)">
                                      <p:cBhvr>
                                        <p:cTn id="103" dur="500"/>
                                        <p:tgtEl>
                                          <p:spTgt spid="17"/>
                                        </p:tgtEl>
                                      </p:cBhvr>
                                    </p:animEffect>
                                  </p:childTnLst>
                                </p:cTn>
                              </p:par>
                              <p:par>
                                <p:cTn id="104" presetID="3" presetClass="entr" presetSubtype="10" fill="hold"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blinds(horizontal)">
                                      <p:cBhvr>
                                        <p:cTn id="106" dur="500"/>
                                        <p:tgtEl>
                                          <p:spTgt spid="19"/>
                                        </p:tgtEl>
                                      </p:cBhvr>
                                    </p:animEffect>
                                  </p:childTnLst>
                                </p:cTn>
                              </p:par>
                              <p:par>
                                <p:cTn id="107" presetID="3" presetClass="entr" presetSubtype="10" fill="hold" nodeType="withEffect">
                                  <p:stCondLst>
                                    <p:cond delay="0"/>
                                  </p:stCondLst>
                                  <p:childTnLst>
                                    <p:set>
                                      <p:cBhvr>
                                        <p:cTn id="108" dur="1" fill="hold">
                                          <p:stCondLst>
                                            <p:cond delay="0"/>
                                          </p:stCondLst>
                                        </p:cTn>
                                        <p:tgtEl>
                                          <p:spTgt spid="110"/>
                                        </p:tgtEl>
                                        <p:attrNameLst>
                                          <p:attrName>style.visibility</p:attrName>
                                        </p:attrNameLst>
                                      </p:cBhvr>
                                      <p:to>
                                        <p:strVal val="visible"/>
                                      </p:to>
                                    </p:set>
                                    <p:animEffect transition="in" filter="blinds(horizontal)">
                                      <p:cBhvr>
                                        <p:cTn id="109" dur="500"/>
                                        <p:tgtEl>
                                          <p:spTgt spid="110"/>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blinds(horizontal)">
                                      <p:cBhvr>
                                        <p:cTn id="1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2" grpId="0" animBg="1"/>
      <p:bldP spid="24" grpId="0" animBg="1"/>
      <p:bldP spid="42" grpId="0" animBg="1"/>
      <p:bldP spid="76" grpId="0" animBg="1"/>
      <p:bldP spid="77" grpId="0" animBg="1"/>
      <p:bldP spid="79" grpId="0" animBg="1"/>
      <p:bldP spid="80" grpId="0" animBg="1"/>
      <p:bldP spid="82" grpId="0" animBg="1"/>
      <p:bldP spid="83" grpId="0" animBg="1"/>
      <p:bldP spid="85" grpId="0" animBg="1"/>
      <p:bldP spid="86" grpId="0" animBg="1"/>
      <p:bldP spid="88" grpId="0" animBg="1"/>
      <p:bldP spid="89" grpId="0" animBg="1"/>
      <p:bldP spid="91" grpId="0" animBg="1"/>
      <p:bldP spid="92" grpId="0" animBg="1"/>
      <p:bldP spid="94" grpId="0" animBg="1"/>
      <p:bldP spid="95" grpId="0" animBg="1"/>
      <p:bldP spid="97" grpId="0" animBg="1"/>
      <p:bldP spid="98" grpId="0" animBg="1"/>
      <p:bldP spid="100" grpId="0" animBg="1"/>
      <p:bldP spid="101" grpId="0" animBg="1"/>
      <p:bldP spid="103" grpId="0" animBg="1"/>
      <p:bldP spid="10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D83CA-0F81-D447-ABB7-24B0572A7482}" type="slidenum">
              <a:rPr lang="en-US" smtClean="0"/>
              <a:t>25</a:t>
            </a:fld>
            <a:endParaRPr lang="en-US"/>
          </a:p>
        </p:txBody>
      </p:sp>
      <p:sp>
        <p:nvSpPr>
          <p:cNvPr id="10" name="Title 1">
            <a:extLst>
              <a:ext uri="{FF2B5EF4-FFF2-40B4-BE49-F238E27FC236}">
                <a16:creationId xmlns:a16="http://schemas.microsoft.com/office/drawing/2014/main" id="{80843382-885D-8D48-AA6F-340BED2CA57C}"/>
              </a:ext>
            </a:extLst>
          </p:cNvPr>
          <p:cNvSpPr txBox="1">
            <a:spLocks/>
          </p:cNvSpPr>
          <p:nvPr/>
        </p:nvSpPr>
        <p:spPr>
          <a:xfrm>
            <a:off x="972552" y="103475"/>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sz="3200" b="1" dirty="0"/>
              <a:t>Option 3: EHP intervention need (full coverage)</a:t>
            </a:r>
            <a:endParaRPr lang="en-US" sz="3200" dirty="0"/>
          </a:p>
        </p:txBody>
      </p:sp>
      <p:grpSp>
        <p:nvGrpSpPr>
          <p:cNvPr id="7" name="Group 6">
            <a:extLst>
              <a:ext uri="{FF2B5EF4-FFF2-40B4-BE49-F238E27FC236}">
                <a16:creationId xmlns:a16="http://schemas.microsoft.com/office/drawing/2014/main" id="{8570C686-697E-BF42-9D3F-41E24217420B}"/>
              </a:ext>
            </a:extLst>
          </p:cNvPr>
          <p:cNvGrpSpPr/>
          <p:nvPr/>
        </p:nvGrpSpPr>
        <p:grpSpPr>
          <a:xfrm>
            <a:off x="431075" y="11590"/>
            <a:ext cx="10788372" cy="328629"/>
            <a:chOff x="431075" y="11590"/>
            <a:chExt cx="10788372" cy="328629"/>
          </a:xfrm>
        </p:grpSpPr>
        <p:graphicFrame>
          <p:nvGraphicFramePr>
            <p:cNvPr id="9" name="Diagram 8">
              <a:extLst>
                <a:ext uri="{FF2B5EF4-FFF2-40B4-BE49-F238E27FC236}">
                  <a16:creationId xmlns:a16="http://schemas.microsoft.com/office/drawing/2014/main" id="{D4CBFED1-1A1F-584A-B3DB-D1B30D526BEF}"/>
                </a:ext>
              </a:extLst>
            </p:cNvPr>
            <p:cNvGraphicFramePr/>
            <p:nvPr>
              <p:extLst>
                <p:ext uri="{D42A27DB-BD31-4B8C-83A1-F6EECF244321}">
                  <p14:modId xmlns:p14="http://schemas.microsoft.com/office/powerpoint/2010/main" val="1705037147"/>
                </p:ext>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E955C1A6-C0B7-0543-8B4F-A5CDCD08245A}"/>
                </a:ext>
              </a:extLst>
            </p:cNvPr>
            <p:cNvGrpSpPr/>
            <p:nvPr/>
          </p:nvGrpSpPr>
          <p:grpSpPr>
            <a:xfrm>
              <a:off x="431075" y="11590"/>
              <a:ext cx="1894114" cy="328629"/>
              <a:chOff x="6954919" y="0"/>
              <a:chExt cx="1894114" cy="328629"/>
            </a:xfrm>
          </p:grpSpPr>
          <p:sp>
            <p:nvSpPr>
              <p:cNvPr id="12" name="Chevron 11">
                <a:extLst>
                  <a:ext uri="{FF2B5EF4-FFF2-40B4-BE49-F238E27FC236}">
                    <a16:creationId xmlns:a16="http://schemas.microsoft.com/office/drawing/2014/main" id="{4A26779A-F6BB-FD43-B16E-5CD008A2E4E4}"/>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3" name="Chevron 4">
                <a:extLst>
                  <a:ext uri="{FF2B5EF4-FFF2-40B4-BE49-F238E27FC236}">
                    <a16:creationId xmlns:a16="http://schemas.microsoft.com/office/drawing/2014/main" id="{C3E1E1C3-53C0-3749-8C8E-C63483A003F4}"/>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grpSp>
        <p:nvGrpSpPr>
          <p:cNvPr id="14" name="Group 13">
            <a:extLst>
              <a:ext uri="{FF2B5EF4-FFF2-40B4-BE49-F238E27FC236}">
                <a16:creationId xmlns:a16="http://schemas.microsoft.com/office/drawing/2014/main" id="{51248720-DFEC-4D46-A80A-2BEDE0B49A12}"/>
              </a:ext>
            </a:extLst>
          </p:cNvPr>
          <p:cNvGrpSpPr/>
          <p:nvPr/>
        </p:nvGrpSpPr>
        <p:grpSpPr>
          <a:xfrm>
            <a:off x="4951048" y="1739190"/>
            <a:ext cx="6402752" cy="1155886"/>
            <a:chOff x="4642412" y="1701614"/>
            <a:chExt cx="2299725" cy="408940"/>
          </a:xfrm>
          <a:solidFill>
            <a:schemeClr val="accent5">
              <a:lumMod val="75000"/>
            </a:schemeClr>
          </a:solidFill>
        </p:grpSpPr>
        <p:sp>
          <p:nvSpPr>
            <p:cNvPr id="15" name="Text Box 6">
              <a:extLst>
                <a:ext uri="{FF2B5EF4-FFF2-40B4-BE49-F238E27FC236}">
                  <a16:creationId xmlns:a16="http://schemas.microsoft.com/office/drawing/2014/main" id="{5A8D5049-520C-C54A-8E60-F3710F5E61FF}"/>
                </a:ext>
              </a:extLst>
            </p:cNvPr>
            <p:cNvSpPr txBox="1"/>
            <p:nvPr/>
          </p:nvSpPr>
          <p:spPr>
            <a:xfrm>
              <a:off x="4642412" y="1701614"/>
              <a:ext cx="785495"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Numbe</a:t>
              </a: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r of patients requiring intervention</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7">
              <a:extLst>
                <a:ext uri="{FF2B5EF4-FFF2-40B4-BE49-F238E27FC236}">
                  <a16:creationId xmlns:a16="http://schemas.microsoft.com/office/drawing/2014/main" id="{6DA4A89B-8952-6449-8EE6-81B46ED7886C}"/>
                </a:ext>
              </a:extLst>
            </p:cNvPr>
            <p:cNvSpPr txBox="1"/>
            <p:nvPr/>
          </p:nvSpPr>
          <p:spPr>
            <a:xfrm>
              <a:off x="5835332" y="1701614"/>
              <a:ext cx="1106805"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Cost per person per year by intervention</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8" name="Text Box 7">
            <a:extLst>
              <a:ext uri="{FF2B5EF4-FFF2-40B4-BE49-F238E27FC236}">
                <a16:creationId xmlns:a16="http://schemas.microsoft.com/office/drawing/2014/main" id="{12F638A5-F7C6-1A44-B35B-2F2273CF2940}"/>
              </a:ext>
            </a:extLst>
          </p:cNvPr>
          <p:cNvSpPr txBox="1"/>
          <p:nvPr/>
        </p:nvSpPr>
        <p:spPr>
          <a:xfrm>
            <a:off x="538726" y="1603021"/>
            <a:ext cx="3081498" cy="1685916"/>
          </a:xfrm>
          <a:prstGeom prst="rect">
            <a:avLst/>
          </a:prstGeom>
          <a:solidFill>
            <a:schemeClr val="accent5">
              <a:lumMod val="75000"/>
            </a:schemeClr>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Total expected expenditure on drugs and commodities for one intervention</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Equal 1">
            <a:extLst>
              <a:ext uri="{FF2B5EF4-FFF2-40B4-BE49-F238E27FC236}">
                <a16:creationId xmlns:a16="http://schemas.microsoft.com/office/drawing/2014/main" id="{382ACFDD-AE55-7F41-B63C-AF961B2133B0}"/>
              </a:ext>
            </a:extLst>
          </p:cNvPr>
          <p:cNvSpPr/>
          <p:nvPr/>
        </p:nvSpPr>
        <p:spPr>
          <a:xfrm>
            <a:off x="3754856" y="2080383"/>
            <a:ext cx="885371" cy="495038"/>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Multiply 18">
            <a:extLst>
              <a:ext uri="{FF2B5EF4-FFF2-40B4-BE49-F238E27FC236}">
                <a16:creationId xmlns:a16="http://schemas.microsoft.com/office/drawing/2014/main" id="{C0DC8211-5602-ED4A-97C9-0FB9F6D10107}"/>
              </a:ext>
            </a:extLst>
          </p:cNvPr>
          <p:cNvSpPr/>
          <p:nvPr/>
        </p:nvSpPr>
        <p:spPr>
          <a:xfrm>
            <a:off x="7327767" y="1981979"/>
            <a:ext cx="754742" cy="691846"/>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23D258A-77A2-A845-A619-F1BF6BE39F21}"/>
              </a:ext>
            </a:extLst>
          </p:cNvPr>
          <p:cNvGrpSpPr/>
          <p:nvPr/>
        </p:nvGrpSpPr>
        <p:grpSpPr>
          <a:xfrm>
            <a:off x="1924420" y="3387950"/>
            <a:ext cx="8240182" cy="1107837"/>
            <a:chOff x="2079475" y="3387949"/>
            <a:chExt cx="8240182" cy="1107837"/>
          </a:xfrm>
        </p:grpSpPr>
        <p:sp>
          <p:nvSpPr>
            <p:cNvPr id="26" name="Rectangle 25">
              <a:extLst>
                <a:ext uri="{FF2B5EF4-FFF2-40B4-BE49-F238E27FC236}">
                  <a16:creationId xmlns:a16="http://schemas.microsoft.com/office/drawing/2014/main" id="{6749E020-81DE-8040-998D-F88A00BC852E}"/>
                </a:ext>
              </a:extLst>
            </p:cNvPr>
            <p:cNvSpPr/>
            <p:nvPr/>
          </p:nvSpPr>
          <p:spPr>
            <a:xfrm>
              <a:off x="2079475" y="3387949"/>
              <a:ext cx="8240182" cy="110783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dirty="0"/>
            </a:p>
          </p:txBody>
        </p:sp>
        <p:sp>
          <p:nvSpPr>
            <p:cNvPr id="21" name="Rectangle 20">
              <a:extLst>
                <a:ext uri="{FF2B5EF4-FFF2-40B4-BE49-F238E27FC236}">
                  <a16:creationId xmlns:a16="http://schemas.microsoft.com/office/drawing/2014/main" id="{A73C04DE-1B44-364D-A255-43AB42746029}"/>
                </a:ext>
              </a:extLst>
            </p:cNvPr>
            <p:cNvSpPr/>
            <p:nvPr/>
          </p:nvSpPr>
          <p:spPr>
            <a:xfrm>
              <a:off x="2454103" y="3639795"/>
              <a:ext cx="3081498" cy="5715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Target population size</a:t>
              </a:r>
            </a:p>
          </p:txBody>
        </p:sp>
        <p:sp>
          <p:nvSpPr>
            <p:cNvPr id="22" name="Rectangle 21">
              <a:extLst>
                <a:ext uri="{FF2B5EF4-FFF2-40B4-BE49-F238E27FC236}">
                  <a16:creationId xmlns:a16="http://schemas.microsoft.com/office/drawing/2014/main" id="{0C3F8B39-F883-194F-9651-F02721CEF8D6}"/>
                </a:ext>
              </a:extLst>
            </p:cNvPr>
            <p:cNvSpPr/>
            <p:nvPr/>
          </p:nvSpPr>
          <p:spPr>
            <a:xfrm>
              <a:off x="6656397" y="3601877"/>
              <a:ext cx="3081498" cy="5715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Population in need (%)</a:t>
              </a:r>
            </a:p>
          </p:txBody>
        </p:sp>
        <p:sp>
          <p:nvSpPr>
            <p:cNvPr id="23" name="Multiply 22">
              <a:extLst>
                <a:ext uri="{FF2B5EF4-FFF2-40B4-BE49-F238E27FC236}">
                  <a16:creationId xmlns:a16="http://schemas.microsoft.com/office/drawing/2014/main" id="{13B9D961-D375-4F4C-8F6A-AC50E29517CA}"/>
                </a:ext>
              </a:extLst>
            </p:cNvPr>
            <p:cNvSpPr/>
            <p:nvPr/>
          </p:nvSpPr>
          <p:spPr>
            <a:xfrm>
              <a:off x="5718628" y="3599652"/>
              <a:ext cx="754742" cy="691846"/>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Connector 27">
            <a:extLst>
              <a:ext uri="{FF2B5EF4-FFF2-40B4-BE49-F238E27FC236}">
                <a16:creationId xmlns:a16="http://schemas.microsoft.com/office/drawing/2014/main" id="{6B625359-9EE7-4F45-BEAD-8F2AD02BF0AD}"/>
              </a:ext>
            </a:extLst>
          </p:cNvPr>
          <p:cNvCxnSpPr>
            <a:cxnSpLocks/>
            <a:stCxn id="15" idx="2"/>
            <a:endCxn id="26" idx="0"/>
          </p:cNvCxnSpPr>
          <p:nvPr/>
        </p:nvCxnSpPr>
        <p:spPr>
          <a:xfrm flipH="1">
            <a:off x="6044511" y="2895076"/>
            <a:ext cx="1" cy="492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EFAB8E7-0E25-E542-A019-8E009CF87B24}"/>
              </a:ext>
            </a:extLst>
          </p:cNvPr>
          <p:cNvGrpSpPr/>
          <p:nvPr/>
        </p:nvGrpSpPr>
        <p:grpSpPr>
          <a:xfrm>
            <a:off x="4840348" y="5282300"/>
            <a:ext cx="1446449" cy="610317"/>
            <a:chOff x="972552" y="5209912"/>
            <a:chExt cx="1446449" cy="610317"/>
          </a:xfrm>
        </p:grpSpPr>
        <p:sp>
          <p:nvSpPr>
            <p:cNvPr id="36" name="Oval 35">
              <a:extLst>
                <a:ext uri="{FF2B5EF4-FFF2-40B4-BE49-F238E27FC236}">
                  <a16:creationId xmlns:a16="http://schemas.microsoft.com/office/drawing/2014/main" id="{D79552E2-50AD-E34E-A7DA-D5EB0A518ED0}"/>
                </a:ext>
              </a:extLst>
            </p:cNvPr>
            <p:cNvSpPr/>
            <p:nvPr/>
          </p:nvSpPr>
          <p:spPr>
            <a:xfrm>
              <a:off x="1088571" y="5209912"/>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8717740-9510-4841-8F9E-3F41E38A0ADE}"/>
                </a:ext>
              </a:extLst>
            </p:cNvPr>
            <p:cNvSpPr txBox="1"/>
            <p:nvPr/>
          </p:nvSpPr>
          <p:spPr>
            <a:xfrm>
              <a:off x="972552" y="5336684"/>
              <a:ext cx="1446449" cy="369332"/>
            </a:xfrm>
            <a:prstGeom prst="rect">
              <a:avLst/>
            </a:prstGeom>
            <a:noFill/>
          </p:spPr>
          <p:txBody>
            <a:bodyPr wrap="square" rtlCol="0">
              <a:spAutoFit/>
            </a:bodyPr>
            <a:lstStyle/>
            <a:p>
              <a:pPr algn="ctr"/>
              <a:r>
                <a:rPr lang="en-US" b="1" dirty="0"/>
                <a:t>50,000</a:t>
              </a:r>
            </a:p>
          </p:txBody>
        </p:sp>
      </p:grpSp>
      <p:sp>
        <p:nvSpPr>
          <p:cNvPr id="33" name="TextBox 32">
            <a:extLst>
              <a:ext uri="{FF2B5EF4-FFF2-40B4-BE49-F238E27FC236}">
                <a16:creationId xmlns:a16="http://schemas.microsoft.com/office/drawing/2014/main" id="{E8A68508-B8CC-2B4E-A934-DEFCE3CCCD7C}"/>
              </a:ext>
            </a:extLst>
          </p:cNvPr>
          <p:cNvSpPr txBox="1"/>
          <p:nvPr/>
        </p:nvSpPr>
        <p:spPr>
          <a:xfrm>
            <a:off x="4258231" y="4754734"/>
            <a:ext cx="2617643" cy="307777"/>
          </a:xfrm>
          <a:prstGeom prst="rect">
            <a:avLst/>
          </a:prstGeom>
          <a:noFill/>
        </p:spPr>
        <p:txBody>
          <a:bodyPr wrap="square" rtlCol="0">
            <a:spAutoFit/>
          </a:bodyPr>
          <a:lstStyle/>
          <a:p>
            <a:pPr algn="ctr"/>
            <a:r>
              <a:rPr lang="en-US" sz="1400" b="1" dirty="0"/>
              <a:t>Number of pregnant women</a:t>
            </a:r>
          </a:p>
        </p:txBody>
      </p:sp>
      <p:grpSp>
        <p:nvGrpSpPr>
          <p:cNvPr id="38" name="Group 37">
            <a:extLst>
              <a:ext uri="{FF2B5EF4-FFF2-40B4-BE49-F238E27FC236}">
                <a16:creationId xmlns:a16="http://schemas.microsoft.com/office/drawing/2014/main" id="{447510D3-3AED-5848-8AA4-EAFE41F7AE25}"/>
              </a:ext>
            </a:extLst>
          </p:cNvPr>
          <p:cNvGrpSpPr/>
          <p:nvPr/>
        </p:nvGrpSpPr>
        <p:grpSpPr>
          <a:xfrm>
            <a:off x="7582226" y="5277727"/>
            <a:ext cx="1236618" cy="610317"/>
            <a:chOff x="3714430" y="5205339"/>
            <a:chExt cx="1236618" cy="610317"/>
          </a:xfrm>
        </p:grpSpPr>
        <p:sp>
          <p:nvSpPr>
            <p:cNvPr id="37" name="Oval 36">
              <a:extLst>
                <a:ext uri="{FF2B5EF4-FFF2-40B4-BE49-F238E27FC236}">
                  <a16:creationId xmlns:a16="http://schemas.microsoft.com/office/drawing/2014/main" id="{CECE42BF-3F26-9D4B-B753-61931E3CFBC8}"/>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376F582-5E79-FD46-AC4B-CE7E2D28B5C6}"/>
                </a:ext>
              </a:extLst>
            </p:cNvPr>
            <p:cNvSpPr txBox="1"/>
            <p:nvPr/>
          </p:nvSpPr>
          <p:spPr>
            <a:xfrm>
              <a:off x="3962625" y="5336684"/>
              <a:ext cx="740228" cy="369332"/>
            </a:xfrm>
            <a:prstGeom prst="rect">
              <a:avLst/>
            </a:prstGeom>
            <a:noFill/>
          </p:spPr>
          <p:txBody>
            <a:bodyPr wrap="square" rtlCol="0">
              <a:spAutoFit/>
            </a:bodyPr>
            <a:lstStyle/>
            <a:p>
              <a:pPr algn="ctr"/>
              <a:r>
                <a:rPr lang="en-US" b="1" dirty="0"/>
                <a:t>30%</a:t>
              </a:r>
            </a:p>
          </p:txBody>
        </p:sp>
      </p:grpSp>
      <p:sp>
        <p:nvSpPr>
          <p:cNvPr id="35" name="TextBox 34">
            <a:extLst>
              <a:ext uri="{FF2B5EF4-FFF2-40B4-BE49-F238E27FC236}">
                <a16:creationId xmlns:a16="http://schemas.microsoft.com/office/drawing/2014/main" id="{E5D0BA21-DEEA-AA4B-98E2-F7C84EC6631B}"/>
              </a:ext>
            </a:extLst>
          </p:cNvPr>
          <p:cNvSpPr txBox="1"/>
          <p:nvPr/>
        </p:nvSpPr>
        <p:spPr>
          <a:xfrm>
            <a:off x="6959262" y="4699520"/>
            <a:ext cx="2482546" cy="523220"/>
          </a:xfrm>
          <a:prstGeom prst="rect">
            <a:avLst/>
          </a:prstGeom>
          <a:noFill/>
        </p:spPr>
        <p:txBody>
          <a:bodyPr wrap="square" rtlCol="0">
            <a:spAutoFit/>
          </a:bodyPr>
          <a:lstStyle/>
          <a:p>
            <a:pPr algn="ctr"/>
            <a:r>
              <a:rPr lang="en-US" sz="1400" b="1" dirty="0"/>
              <a:t>% of pregnant women who need deworming treatment</a:t>
            </a:r>
          </a:p>
        </p:txBody>
      </p:sp>
      <p:sp>
        <p:nvSpPr>
          <p:cNvPr id="40" name="Multiply 39">
            <a:extLst>
              <a:ext uri="{FF2B5EF4-FFF2-40B4-BE49-F238E27FC236}">
                <a16:creationId xmlns:a16="http://schemas.microsoft.com/office/drawing/2014/main" id="{7503FD3E-36C6-3548-89AC-84843F370B87}"/>
              </a:ext>
            </a:extLst>
          </p:cNvPr>
          <p:cNvSpPr/>
          <p:nvPr/>
        </p:nvSpPr>
        <p:spPr>
          <a:xfrm>
            <a:off x="6609806" y="5354085"/>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4477F93-5B5D-AF45-9C3E-699624154649}"/>
              </a:ext>
            </a:extLst>
          </p:cNvPr>
          <p:cNvGrpSpPr/>
          <p:nvPr/>
        </p:nvGrpSpPr>
        <p:grpSpPr>
          <a:xfrm>
            <a:off x="10308964" y="5269009"/>
            <a:ext cx="1236618" cy="610317"/>
            <a:chOff x="3714430" y="5205339"/>
            <a:chExt cx="1236618" cy="610317"/>
          </a:xfrm>
        </p:grpSpPr>
        <p:sp>
          <p:nvSpPr>
            <p:cNvPr id="42" name="Oval 41">
              <a:extLst>
                <a:ext uri="{FF2B5EF4-FFF2-40B4-BE49-F238E27FC236}">
                  <a16:creationId xmlns:a16="http://schemas.microsoft.com/office/drawing/2014/main" id="{574EE251-CC5C-244B-8565-B9864A396BEA}"/>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555F262-1B33-3248-9F6E-047608A84C66}"/>
                </a:ext>
              </a:extLst>
            </p:cNvPr>
            <p:cNvSpPr txBox="1"/>
            <p:nvPr/>
          </p:nvSpPr>
          <p:spPr>
            <a:xfrm>
              <a:off x="3962625" y="5336684"/>
              <a:ext cx="767222" cy="369332"/>
            </a:xfrm>
            <a:prstGeom prst="rect">
              <a:avLst/>
            </a:prstGeom>
            <a:noFill/>
          </p:spPr>
          <p:txBody>
            <a:bodyPr wrap="square" rtlCol="0">
              <a:spAutoFit/>
            </a:bodyPr>
            <a:lstStyle/>
            <a:p>
              <a:pPr algn="ctr"/>
              <a:r>
                <a:rPr lang="en-US" b="1" dirty="0"/>
                <a:t>MK36</a:t>
              </a:r>
            </a:p>
          </p:txBody>
        </p:sp>
      </p:grpSp>
      <p:sp>
        <p:nvSpPr>
          <p:cNvPr id="44" name="Multiply 43">
            <a:extLst>
              <a:ext uri="{FF2B5EF4-FFF2-40B4-BE49-F238E27FC236}">
                <a16:creationId xmlns:a16="http://schemas.microsoft.com/office/drawing/2014/main" id="{F8D9B620-EB6A-C044-B1B1-27C5D1ABDAEC}"/>
              </a:ext>
            </a:extLst>
          </p:cNvPr>
          <p:cNvSpPr/>
          <p:nvPr/>
        </p:nvSpPr>
        <p:spPr>
          <a:xfrm>
            <a:off x="9313712" y="5308245"/>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EDDC211A-54D3-A846-9CCA-6630D5CDBDBD}"/>
              </a:ext>
            </a:extLst>
          </p:cNvPr>
          <p:cNvSpPr txBox="1"/>
          <p:nvPr/>
        </p:nvSpPr>
        <p:spPr>
          <a:xfrm>
            <a:off x="9699497" y="4807241"/>
            <a:ext cx="2482546" cy="307777"/>
          </a:xfrm>
          <a:prstGeom prst="rect">
            <a:avLst/>
          </a:prstGeom>
          <a:noFill/>
        </p:spPr>
        <p:txBody>
          <a:bodyPr wrap="square" rtlCol="0">
            <a:spAutoFit/>
          </a:bodyPr>
          <a:lstStyle/>
          <a:p>
            <a:pPr algn="ctr"/>
            <a:r>
              <a:rPr lang="en-US" sz="1400" b="1" dirty="0"/>
              <a:t>Cost of treatment</a:t>
            </a:r>
          </a:p>
        </p:txBody>
      </p:sp>
      <p:sp>
        <p:nvSpPr>
          <p:cNvPr id="46" name="Equal 45">
            <a:extLst>
              <a:ext uri="{FF2B5EF4-FFF2-40B4-BE49-F238E27FC236}">
                <a16:creationId xmlns:a16="http://schemas.microsoft.com/office/drawing/2014/main" id="{B7572D99-890C-304B-9548-A9AFD26801E5}"/>
              </a:ext>
            </a:extLst>
          </p:cNvPr>
          <p:cNvSpPr/>
          <p:nvPr/>
        </p:nvSpPr>
        <p:spPr>
          <a:xfrm>
            <a:off x="3754855" y="5354085"/>
            <a:ext cx="885371" cy="495038"/>
          </a:xfrm>
          <a:prstGeom prst="mathEqual">
            <a:avLst>
              <a:gd name="adj1" fmla="val 14724"/>
              <a:gd name="adj2" fmla="val 1762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a:extLst>
              <a:ext uri="{FF2B5EF4-FFF2-40B4-BE49-F238E27FC236}">
                <a16:creationId xmlns:a16="http://schemas.microsoft.com/office/drawing/2014/main" id="{B3154228-8E15-9141-ADA3-6AA309E00967}"/>
              </a:ext>
            </a:extLst>
          </p:cNvPr>
          <p:cNvSpPr/>
          <p:nvPr/>
        </p:nvSpPr>
        <p:spPr>
          <a:xfrm>
            <a:off x="1426893" y="5293281"/>
            <a:ext cx="1582240" cy="5436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MK535,700</a:t>
            </a:r>
          </a:p>
        </p:txBody>
      </p:sp>
      <p:sp>
        <p:nvSpPr>
          <p:cNvPr id="48" name="TextBox 47">
            <a:extLst>
              <a:ext uri="{FF2B5EF4-FFF2-40B4-BE49-F238E27FC236}">
                <a16:creationId xmlns:a16="http://schemas.microsoft.com/office/drawing/2014/main" id="{A8C882B7-655A-A64A-988E-7887AE511DB9}"/>
              </a:ext>
            </a:extLst>
          </p:cNvPr>
          <p:cNvSpPr txBox="1"/>
          <p:nvPr/>
        </p:nvSpPr>
        <p:spPr>
          <a:xfrm>
            <a:off x="555541" y="4717377"/>
            <a:ext cx="3324944" cy="615553"/>
          </a:xfrm>
          <a:prstGeom prst="rect">
            <a:avLst/>
          </a:prstGeom>
          <a:noFill/>
        </p:spPr>
        <p:txBody>
          <a:bodyPr wrap="square" rtlCol="0">
            <a:spAutoFit/>
          </a:bodyPr>
          <a:lstStyle/>
          <a:p>
            <a:r>
              <a:rPr lang="en-US" sz="1400" b="1" dirty="0"/>
              <a:t>Total expected drugs and commodities cost of deworming for pregnant women </a:t>
            </a:r>
          </a:p>
          <a:p>
            <a:endParaRPr lang="en-US" sz="600" dirty="0"/>
          </a:p>
        </p:txBody>
      </p:sp>
    </p:spTree>
    <p:extLst>
      <p:ext uri="{BB962C8B-B14F-4D97-AF65-F5344CB8AC3E}">
        <p14:creationId xmlns:p14="http://schemas.microsoft.com/office/powerpoint/2010/main" val="86883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linds(horizontal)">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linds(horizont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linds(horizontal)">
                                      <p:cBhvr>
                                        <p:cTn id="27" dur="500"/>
                                        <p:tgtEl>
                                          <p:spTgt spid="33"/>
                                        </p:tgtEl>
                                      </p:cBhvr>
                                    </p:animEffect>
                                  </p:childTnLst>
                                </p:cTn>
                              </p:par>
                              <p:par>
                                <p:cTn id="28" presetID="3" presetClass="entr" presetSubtype="1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blinds(horizontal)">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blinds(horizontal)">
                                      <p:cBhvr>
                                        <p:cTn id="35" dur="500"/>
                                        <p:tgtEl>
                                          <p:spTgt spid="35"/>
                                        </p:tgtEl>
                                      </p:cBhvr>
                                    </p:animEffect>
                                  </p:childTnLst>
                                </p:cTn>
                              </p:par>
                              <p:par>
                                <p:cTn id="36" presetID="3" presetClass="entr" presetSubtype="1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blinds(horizontal)">
                                      <p:cBhvr>
                                        <p:cTn id="38" dur="500"/>
                                        <p:tgtEl>
                                          <p:spTgt spid="3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blinds(horizontal)">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blinds(horizontal)">
                                      <p:cBhvr>
                                        <p:cTn id="46" dur="500"/>
                                        <p:tgtEl>
                                          <p:spTgt spid="4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blinds(horizontal)">
                                      <p:cBhvr>
                                        <p:cTn id="49" dur="500"/>
                                        <p:tgtEl>
                                          <p:spTgt spid="44"/>
                                        </p:tgtEl>
                                      </p:cBhvr>
                                    </p:animEffect>
                                  </p:childTnLst>
                                </p:cTn>
                              </p:par>
                              <p:par>
                                <p:cTn id="50" presetID="3" presetClass="entr" presetSubtype="1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1"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blinds(horizontal)">
                                      <p:cBhvr>
                                        <p:cTn id="5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40" grpId="0" animBg="1"/>
      <p:bldP spid="44" grpId="0" animBg="1"/>
      <p:bldP spid="45" grpId="0"/>
      <p:bldP spid="46" grpId="0" animBg="1"/>
      <p:bldP spid="47" grpId="1" animBg="1"/>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3A9A44-3BC2-894E-BD54-5379A9EF6DC5}"/>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9DA11243-5B74-4C4D-AFC0-A6B2CF8E84C3}"/>
              </a:ext>
            </a:extLst>
          </p:cNvPr>
          <p:cNvSpPr>
            <a:spLocks noGrp="1"/>
          </p:cNvSpPr>
          <p:nvPr>
            <p:ph type="sldNum" sz="quarter" idx="12"/>
          </p:nvPr>
        </p:nvSpPr>
        <p:spPr/>
        <p:txBody>
          <a:bodyPr/>
          <a:lstStyle/>
          <a:p>
            <a:fld id="{B6784B44-E009-41D0-846E-76C082E0550B}" type="slidenum">
              <a:rPr lang="en-US" smtClean="0"/>
              <a:t>26</a:t>
            </a:fld>
            <a:endParaRPr lang="en-US"/>
          </a:p>
        </p:txBody>
      </p:sp>
      <p:pic>
        <p:nvPicPr>
          <p:cNvPr id="14" name="Content Placeholder 13">
            <a:extLst>
              <a:ext uri="{FF2B5EF4-FFF2-40B4-BE49-F238E27FC236}">
                <a16:creationId xmlns:a16="http://schemas.microsoft.com/office/drawing/2014/main" id="{B2BBE58E-021A-AB42-AF23-FDC4180C2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038" y="1514836"/>
            <a:ext cx="8693962" cy="5343164"/>
          </a:xfrm>
        </p:spPr>
      </p:pic>
      <p:sp>
        <p:nvSpPr>
          <p:cNvPr id="18" name="TextBox 17">
            <a:extLst>
              <a:ext uri="{FF2B5EF4-FFF2-40B4-BE49-F238E27FC236}">
                <a16:creationId xmlns:a16="http://schemas.microsoft.com/office/drawing/2014/main" id="{5324CC50-0696-7549-AF7A-1FD2D0649646}"/>
              </a:ext>
            </a:extLst>
          </p:cNvPr>
          <p:cNvSpPr txBox="1"/>
          <p:nvPr/>
        </p:nvSpPr>
        <p:spPr>
          <a:xfrm>
            <a:off x="486276" y="6075144"/>
            <a:ext cx="2575703" cy="646331"/>
          </a:xfrm>
          <a:prstGeom prst="rect">
            <a:avLst/>
          </a:prstGeom>
          <a:noFill/>
        </p:spPr>
        <p:txBody>
          <a:bodyPr wrap="square" rtlCol="0">
            <a:spAutoFit/>
          </a:bodyPr>
          <a:lstStyle/>
          <a:p>
            <a:r>
              <a:rPr lang="en-US" dirty="0"/>
              <a:t>Figure: Total EHP cost for District 1 (full coverage)</a:t>
            </a:r>
          </a:p>
        </p:txBody>
      </p:sp>
      <p:sp>
        <p:nvSpPr>
          <p:cNvPr id="27" name="Title 1">
            <a:extLst>
              <a:ext uri="{FF2B5EF4-FFF2-40B4-BE49-F238E27FC236}">
                <a16:creationId xmlns:a16="http://schemas.microsoft.com/office/drawing/2014/main" id="{558143FC-95A1-0D4D-8580-EAA36C067D9F}"/>
              </a:ext>
            </a:extLst>
          </p:cNvPr>
          <p:cNvSpPr txBox="1">
            <a:spLocks/>
          </p:cNvSpPr>
          <p:nvPr/>
        </p:nvSpPr>
        <p:spPr>
          <a:xfrm>
            <a:off x="972552" y="246900"/>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sz="3200" b="1" dirty="0"/>
              <a:t>Option 3: EHP intervention need (full coverage)</a:t>
            </a:r>
            <a:br>
              <a:rPr lang="en-US" sz="3200" b="1" dirty="0"/>
            </a:br>
            <a:r>
              <a:rPr lang="en-US" sz="2800" dirty="0"/>
              <a:t>The Case of District 1</a:t>
            </a:r>
            <a:endParaRPr lang="en-US" sz="3200" dirty="0"/>
          </a:p>
        </p:txBody>
      </p:sp>
      <p:grpSp>
        <p:nvGrpSpPr>
          <p:cNvPr id="11" name="Group 10">
            <a:extLst>
              <a:ext uri="{FF2B5EF4-FFF2-40B4-BE49-F238E27FC236}">
                <a16:creationId xmlns:a16="http://schemas.microsoft.com/office/drawing/2014/main" id="{0459B823-CF5B-CA45-8C26-D6E94E7FA295}"/>
              </a:ext>
            </a:extLst>
          </p:cNvPr>
          <p:cNvGrpSpPr/>
          <p:nvPr/>
        </p:nvGrpSpPr>
        <p:grpSpPr>
          <a:xfrm>
            <a:off x="431075" y="11590"/>
            <a:ext cx="10788372" cy="328629"/>
            <a:chOff x="431075" y="11590"/>
            <a:chExt cx="10788372" cy="328629"/>
          </a:xfrm>
        </p:grpSpPr>
        <p:graphicFrame>
          <p:nvGraphicFramePr>
            <p:cNvPr id="12" name="Diagram 11">
              <a:extLst>
                <a:ext uri="{FF2B5EF4-FFF2-40B4-BE49-F238E27FC236}">
                  <a16:creationId xmlns:a16="http://schemas.microsoft.com/office/drawing/2014/main" id="{F4164C6E-48A4-C742-B343-403C1E867950}"/>
                </a:ext>
              </a:extLst>
            </p:cNvPr>
            <p:cNvGraphicFramePr/>
            <p:nvPr>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41575E0F-A996-6843-ACA4-B1EBABC6BF2E}"/>
                </a:ext>
              </a:extLst>
            </p:cNvPr>
            <p:cNvGrpSpPr/>
            <p:nvPr/>
          </p:nvGrpSpPr>
          <p:grpSpPr>
            <a:xfrm>
              <a:off x="431075" y="11590"/>
              <a:ext cx="1894114" cy="328629"/>
              <a:chOff x="6954919" y="0"/>
              <a:chExt cx="1894114" cy="328629"/>
            </a:xfrm>
          </p:grpSpPr>
          <p:sp>
            <p:nvSpPr>
              <p:cNvPr id="15" name="Chevron 14">
                <a:extLst>
                  <a:ext uri="{FF2B5EF4-FFF2-40B4-BE49-F238E27FC236}">
                    <a16:creationId xmlns:a16="http://schemas.microsoft.com/office/drawing/2014/main" id="{5164D76F-6620-6A40-B098-D384D0525C02}"/>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6" name="Chevron 4">
                <a:extLst>
                  <a:ext uri="{FF2B5EF4-FFF2-40B4-BE49-F238E27FC236}">
                    <a16:creationId xmlns:a16="http://schemas.microsoft.com/office/drawing/2014/main" id="{C4AA4DE2-87AC-084D-B954-B99FEF55F560}"/>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pic>
        <p:nvPicPr>
          <p:cNvPr id="17" name="Content Placeholder 13">
            <a:extLst>
              <a:ext uri="{FF2B5EF4-FFF2-40B4-BE49-F238E27FC236}">
                <a16:creationId xmlns:a16="http://schemas.microsoft.com/office/drawing/2014/main" id="{A060F90A-6753-6542-8415-AC413BF26C71}"/>
              </a:ext>
            </a:extLst>
          </p:cNvPr>
          <p:cNvPicPr>
            <a:picLocks noChangeAspect="1"/>
          </p:cNvPicPr>
          <p:nvPr/>
        </p:nvPicPr>
        <p:blipFill rotWithShape="1">
          <a:blip r:embed="rId2">
            <a:extLst>
              <a:ext uri="{28A0092B-C50C-407E-A947-70E740481C1C}">
                <a14:useLocalDpi xmlns:a14="http://schemas.microsoft.com/office/drawing/2010/main" val="0"/>
              </a:ext>
            </a:extLst>
          </a:blip>
          <a:srcRect l="1" r="46327" b="48760"/>
          <a:stretch/>
        </p:blipFill>
        <p:spPr>
          <a:xfrm>
            <a:off x="3487152" y="1514836"/>
            <a:ext cx="4666248" cy="2737850"/>
          </a:xfrm>
          <a:prstGeom prst="rect">
            <a:avLst/>
          </a:prstGeom>
        </p:spPr>
      </p:pic>
      <p:pic>
        <p:nvPicPr>
          <p:cNvPr id="19" name="Picture 18">
            <a:extLst>
              <a:ext uri="{FF2B5EF4-FFF2-40B4-BE49-F238E27FC236}">
                <a16:creationId xmlns:a16="http://schemas.microsoft.com/office/drawing/2014/main" id="{F5A55365-5E90-1E43-95BD-9B6A45E20A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031" y="1281420"/>
            <a:ext cx="3098977" cy="4793724"/>
          </a:xfrm>
          <a:prstGeom prst="rect">
            <a:avLst/>
          </a:prstGeom>
        </p:spPr>
      </p:pic>
    </p:spTree>
    <p:extLst>
      <p:ext uri="{BB962C8B-B14F-4D97-AF65-F5344CB8AC3E}">
        <p14:creationId xmlns:p14="http://schemas.microsoft.com/office/powerpoint/2010/main" val="376347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3A9A44-3BC2-894E-BD54-5379A9EF6DC5}"/>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9DA11243-5B74-4C4D-AFC0-A6B2CF8E84C3}"/>
              </a:ext>
            </a:extLst>
          </p:cNvPr>
          <p:cNvSpPr>
            <a:spLocks noGrp="1"/>
          </p:cNvSpPr>
          <p:nvPr>
            <p:ph type="sldNum" sz="quarter" idx="12"/>
          </p:nvPr>
        </p:nvSpPr>
        <p:spPr/>
        <p:txBody>
          <a:bodyPr/>
          <a:lstStyle/>
          <a:p>
            <a:fld id="{B6784B44-E009-41D0-846E-76C082E0550B}" type="slidenum">
              <a:rPr lang="en-US" smtClean="0"/>
              <a:t>27</a:t>
            </a:fld>
            <a:endParaRPr lang="en-US"/>
          </a:p>
        </p:txBody>
      </p:sp>
      <p:pic>
        <p:nvPicPr>
          <p:cNvPr id="14" name="Content Placeholder 13">
            <a:extLst>
              <a:ext uri="{FF2B5EF4-FFF2-40B4-BE49-F238E27FC236}">
                <a16:creationId xmlns:a16="http://schemas.microsoft.com/office/drawing/2014/main" id="{B2BBE58E-021A-AB42-AF23-FDC4180C2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038" y="1514836"/>
            <a:ext cx="8693962" cy="5343164"/>
          </a:xfrm>
        </p:spPr>
      </p:pic>
      <p:sp>
        <p:nvSpPr>
          <p:cNvPr id="18" name="TextBox 17">
            <a:extLst>
              <a:ext uri="{FF2B5EF4-FFF2-40B4-BE49-F238E27FC236}">
                <a16:creationId xmlns:a16="http://schemas.microsoft.com/office/drawing/2014/main" id="{5324CC50-0696-7549-AF7A-1FD2D0649646}"/>
              </a:ext>
            </a:extLst>
          </p:cNvPr>
          <p:cNvSpPr txBox="1"/>
          <p:nvPr/>
        </p:nvSpPr>
        <p:spPr>
          <a:xfrm>
            <a:off x="486276" y="6075144"/>
            <a:ext cx="2575703" cy="646331"/>
          </a:xfrm>
          <a:prstGeom prst="rect">
            <a:avLst/>
          </a:prstGeom>
          <a:noFill/>
        </p:spPr>
        <p:txBody>
          <a:bodyPr wrap="square" rtlCol="0">
            <a:spAutoFit/>
          </a:bodyPr>
          <a:lstStyle/>
          <a:p>
            <a:r>
              <a:rPr lang="en-US" dirty="0"/>
              <a:t>Figure: Total EHP cost for District 1 (full coverage)</a:t>
            </a:r>
          </a:p>
        </p:txBody>
      </p:sp>
      <p:grpSp>
        <p:nvGrpSpPr>
          <p:cNvPr id="22" name="Group 21">
            <a:extLst>
              <a:ext uri="{FF2B5EF4-FFF2-40B4-BE49-F238E27FC236}">
                <a16:creationId xmlns:a16="http://schemas.microsoft.com/office/drawing/2014/main" id="{BB44D22D-B899-4A49-B960-809656317986}"/>
              </a:ext>
            </a:extLst>
          </p:cNvPr>
          <p:cNvGrpSpPr/>
          <p:nvPr/>
        </p:nvGrpSpPr>
        <p:grpSpPr>
          <a:xfrm>
            <a:off x="486276" y="1737360"/>
            <a:ext cx="2615681" cy="2677886"/>
            <a:chOff x="838200" y="2455817"/>
            <a:chExt cx="1891937" cy="1698172"/>
          </a:xfrm>
          <a:solidFill>
            <a:schemeClr val="tx2"/>
          </a:solidFill>
        </p:grpSpPr>
        <p:sp>
          <p:nvSpPr>
            <p:cNvPr id="19" name="Oval 18">
              <a:extLst>
                <a:ext uri="{FF2B5EF4-FFF2-40B4-BE49-F238E27FC236}">
                  <a16:creationId xmlns:a16="http://schemas.microsoft.com/office/drawing/2014/main" id="{E236E5B0-D479-1849-A0C2-56B5046AC903}"/>
                </a:ext>
              </a:extLst>
            </p:cNvPr>
            <p:cNvSpPr/>
            <p:nvPr/>
          </p:nvSpPr>
          <p:spPr>
            <a:xfrm>
              <a:off x="838200" y="2455817"/>
              <a:ext cx="1891937" cy="169817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0DFE4FD-8C76-2940-849E-5D5D2147EF7F}"/>
                </a:ext>
              </a:extLst>
            </p:cNvPr>
            <p:cNvSpPr txBox="1"/>
            <p:nvPr/>
          </p:nvSpPr>
          <p:spPr>
            <a:xfrm>
              <a:off x="996689" y="2978727"/>
              <a:ext cx="1568441" cy="644079"/>
            </a:xfrm>
            <a:prstGeom prst="rect">
              <a:avLst/>
            </a:prstGeom>
            <a:noFill/>
          </p:spPr>
          <p:txBody>
            <a:bodyPr wrap="square" rtlCol="0">
              <a:spAutoFit/>
            </a:bodyPr>
            <a:lstStyle/>
            <a:p>
              <a:pPr algn="ctr"/>
              <a:r>
                <a:rPr lang="en-US" sz="2000" b="1" dirty="0">
                  <a:solidFill>
                    <a:schemeClr val="bg1"/>
                  </a:solidFill>
                </a:rPr>
                <a:t>Total EHP Cost </a:t>
              </a:r>
            </a:p>
            <a:p>
              <a:pPr algn="ctr"/>
              <a:r>
                <a:rPr lang="en-US" sz="2000" b="1" dirty="0">
                  <a:solidFill>
                    <a:schemeClr val="bg1"/>
                  </a:solidFill>
                </a:rPr>
                <a:t>(Full coverage) </a:t>
              </a:r>
            </a:p>
            <a:p>
              <a:pPr algn="ctr"/>
              <a:r>
                <a:rPr lang="en-US" sz="2000" dirty="0">
                  <a:solidFill>
                    <a:schemeClr val="bg1"/>
                  </a:solidFill>
                </a:rPr>
                <a:t>MK1.04 billion</a:t>
              </a:r>
            </a:p>
          </p:txBody>
        </p:sp>
      </p:grpSp>
      <p:sp>
        <p:nvSpPr>
          <p:cNvPr id="27" name="Title 1">
            <a:extLst>
              <a:ext uri="{FF2B5EF4-FFF2-40B4-BE49-F238E27FC236}">
                <a16:creationId xmlns:a16="http://schemas.microsoft.com/office/drawing/2014/main" id="{558143FC-95A1-0D4D-8580-EAA36C067D9F}"/>
              </a:ext>
            </a:extLst>
          </p:cNvPr>
          <p:cNvSpPr txBox="1">
            <a:spLocks/>
          </p:cNvSpPr>
          <p:nvPr/>
        </p:nvSpPr>
        <p:spPr>
          <a:xfrm>
            <a:off x="972552" y="246900"/>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sz="3200" b="1"/>
              <a:t>Option 3: EHP intervention need (full coverage)</a:t>
            </a:r>
            <a:br>
              <a:rPr lang="en-US" sz="3200" b="1"/>
            </a:br>
            <a:r>
              <a:rPr lang="en-US" sz="2800"/>
              <a:t>The Case of District 1</a:t>
            </a:r>
            <a:endParaRPr lang="en-US" sz="3200" dirty="0"/>
          </a:p>
        </p:txBody>
      </p:sp>
      <p:grpSp>
        <p:nvGrpSpPr>
          <p:cNvPr id="11" name="Group 10">
            <a:extLst>
              <a:ext uri="{FF2B5EF4-FFF2-40B4-BE49-F238E27FC236}">
                <a16:creationId xmlns:a16="http://schemas.microsoft.com/office/drawing/2014/main" id="{0459B823-CF5B-CA45-8C26-D6E94E7FA295}"/>
              </a:ext>
            </a:extLst>
          </p:cNvPr>
          <p:cNvGrpSpPr/>
          <p:nvPr/>
        </p:nvGrpSpPr>
        <p:grpSpPr>
          <a:xfrm>
            <a:off x="431075" y="11590"/>
            <a:ext cx="10788372" cy="328629"/>
            <a:chOff x="431075" y="11590"/>
            <a:chExt cx="10788372" cy="328629"/>
          </a:xfrm>
        </p:grpSpPr>
        <p:graphicFrame>
          <p:nvGraphicFramePr>
            <p:cNvPr id="12" name="Diagram 11">
              <a:extLst>
                <a:ext uri="{FF2B5EF4-FFF2-40B4-BE49-F238E27FC236}">
                  <a16:creationId xmlns:a16="http://schemas.microsoft.com/office/drawing/2014/main" id="{F4164C6E-48A4-C742-B343-403C1E867950}"/>
                </a:ext>
              </a:extLst>
            </p:cNvPr>
            <p:cNvGraphicFramePr/>
            <p:nvPr>
              <p:extLst>
                <p:ext uri="{D42A27DB-BD31-4B8C-83A1-F6EECF244321}">
                  <p14:modId xmlns:p14="http://schemas.microsoft.com/office/powerpoint/2010/main" val="1790822897"/>
                </p:ext>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41575E0F-A996-6843-ACA4-B1EBABC6BF2E}"/>
                </a:ext>
              </a:extLst>
            </p:cNvPr>
            <p:cNvGrpSpPr/>
            <p:nvPr/>
          </p:nvGrpSpPr>
          <p:grpSpPr>
            <a:xfrm>
              <a:off x="431075" y="11590"/>
              <a:ext cx="1894114" cy="328629"/>
              <a:chOff x="6954919" y="0"/>
              <a:chExt cx="1894114" cy="328629"/>
            </a:xfrm>
          </p:grpSpPr>
          <p:sp>
            <p:nvSpPr>
              <p:cNvPr id="15" name="Chevron 14">
                <a:extLst>
                  <a:ext uri="{FF2B5EF4-FFF2-40B4-BE49-F238E27FC236}">
                    <a16:creationId xmlns:a16="http://schemas.microsoft.com/office/drawing/2014/main" id="{5164D76F-6620-6A40-B098-D384D0525C02}"/>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6" name="Chevron 4">
                <a:extLst>
                  <a:ext uri="{FF2B5EF4-FFF2-40B4-BE49-F238E27FC236}">
                    <a16:creationId xmlns:a16="http://schemas.microsoft.com/office/drawing/2014/main" id="{C4AA4DE2-87AC-084D-B954-B99FEF55F560}"/>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spTree>
    <p:extLst>
      <p:ext uri="{BB962C8B-B14F-4D97-AF65-F5344CB8AC3E}">
        <p14:creationId xmlns:p14="http://schemas.microsoft.com/office/powerpoint/2010/main" val="330913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D83CA-0F81-D447-ABB7-24B0572A7482}" type="slidenum">
              <a:rPr lang="en-US" smtClean="0"/>
              <a:t>28</a:t>
            </a:fld>
            <a:endParaRPr lang="en-US" dirty="0"/>
          </a:p>
        </p:txBody>
      </p:sp>
      <p:sp>
        <p:nvSpPr>
          <p:cNvPr id="9" name="Title 1">
            <a:extLst>
              <a:ext uri="{FF2B5EF4-FFF2-40B4-BE49-F238E27FC236}">
                <a16:creationId xmlns:a16="http://schemas.microsoft.com/office/drawing/2014/main" id="{B066BC46-F24E-3E4C-8688-3BC3C453C4F9}"/>
              </a:ext>
            </a:extLst>
          </p:cNvPr>
          <p:cNvSpPr>
            <a:spLocks noGrp="1"/>
          </p:cNvSpPr>
          <p:nvPr>
            <p:ph type="title"/>
          </p:nvPr>
        </p:nvSpPr>
        <p:spPr>
          <a:xfrm>
            <a:off x="-395415" y="-433332"/>
            <a:ext cx="12024209" cy="1547102"/>
          </a:xfrm>
        </p:spPr>
        <p:txBody>
          <a:bodyPr>
            <a:normAutofit/>
          </a:bodyPr>
          <a:lstStyle/>
          <a:p>
            <a:pPr algn="ctr"/>
            <a:r>
              <a:rPr lang="en-US" b="1" dirty="0"/>
              <a:t>Option 4: EHP intervention need (realistic coverage)</a:t>
            </a:r>
            <a:endParaRPr lang="en-US" dirty="0"/>
          </a:p>
        </p:txBody>
      </p:sp>
      <p:grpSp>
        <p:nvGrpSpPr>
          <p:cNvPr id="10" name="Group 9">
            <a:extLst>
              <a:ext uri="{FF2B5EF4-FFF2-40B4-BE49-F238E27FC236}">
                <a16:creationId xmlns:a16="http://schemas.microsoft.com/office/drawing/2014/main" id="{9FD1F4E3-292E-A14C-A8D8-22365145BC5E}"/>
              </a:ext>
            </a:extLst>
          </p:cNvPr>
          <p:cNvGrpSpPr/>
          <p:nvPr/>
        </p:nvGrpSpPr>
        <p:grpSpPr>
          <a:xfrm>
            <a:off x="431075" y="11590"/>
            <a:ext cx="10788372" cy="328629"/>
            <a:chOff x="431075" y="11590"/>
            <a:chExt cx="10788372" cy="328629"/>
          </a:xfrm>
        </p:grpSpPr>
        <p:graphicFrame>
          <p:nvGraphicFramePr>
            <p:cNvPr id="11" name="Diagram 10">
              <a:extLst>
                <a:ext uri="{FF2B5EF4-FFF2-40B4-BE49-F238E27FC236}">
                  <a16:creationId xmlns:a16="http://schemas.microsoft.com/office/drawing/2014/main" id="{8D137D75-CCF3-D34F-8E14-51D9830C028E}"/>
                </a:ext>
              </a:extLst>
            </p:cNvPr>
            <p:cNvGraphicFramePr/>
            <p:nvPr>
              <p:extLst>
                <p:ext uri="{D42A27DB-BD31-4B8C-83A1-F6EECF244321}">
                  <p14:modId xmlns:p14="http://schemas.microsoft.com/office/powerpoint/2010/main" val="1790822897"/>
                </p:ext>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8DDF2BC6-5902-2348-81AF-606F4252B587}"/>
                </a:ext>
              </a:extLst>
            </p:cNvPr>
            <p:cNvGrpSpPr/>
            <p:nvPr/>
          </p:nvGrpSpPr>
          <p:grpSpPr>
            <a:xfrm>
              <a:off x="431075" y="11590"/>
              <a:ext cx="1894114" cy="328629"/>
              <a:chOff x="6954919" y="0"/>
              <a:chExt cx="1894114" cy="328629"/>
            </a:xfrm>
          </p:grpSpPr>
          <p:sp>
            <p:nvSpPr>
              <p:cNvPr id="13" name="Chevron 12">
                <a:extLst>
                  <a:ext uri="{FF2B5EF4-FFF2-40B4-BE49-F238E27FC236}">
                    <a16:creationId xmlns:a16="http://schemas.microsoft.com/office/drawing/2014/main" id="{40682286-0C8E-D442-9C36-DB2E1BE4F8C7}"/>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4" name="Chevron 4">
                <a:extLst>
                  <a:ext uri="{FF2B5EF4-FFF2-40B4-BE49-F238E27FC236}">
                    <a16:creationId xmlns:a16="http://schemas.microsoft.com/office/drawing/2014/main" id="{ED680083-D184-A447-BF21-8B99285F75E8}"/>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grpSp>
        <p:nvGrpSpPr>
          <p:cNvPr id="15" name="Group 14">
            <a:extLst>
              <a:ext uri="{FF2B5EF4-FFF2-40B4-BE49-F238E27FC236}">
                <a16:creationId xmlns:a16="http://schemas.microsoft.com/office/drawing/2014/main" id="{CE28D2D4-DA6B-3842-9821-229C89B51477}"/>
              </a:ext>
            </a:extLst>
          </p:cNvPr>
          <p:cNvGrpSpPr/>
          <p:nvPr/>
        </p:nvGrpSpPr>
        <p:grpSpPr>
          <a:xfrm>
            <a:off x="3625286" y="1730470"/>
            <a:ext cx="5441264" cy="1177441"/>
            <a:chOff x="4642412" y="1693988"/>
            <a:chExt cx="1954380" cy="416566"/>
          </a:xfrm>
          <a:solidFill>
            <a:schemeClr val="accent5">
              <a:lumMod val="75000"/>
            </a:schemeClr>
          </a:solidFill>
        </p:grpSpPr>
        <p:sp>
          <p:nvSpPr>
            <p:cNvPr id="16" name="Text Box 6">
              <a:extLst>
                <a:ext uri="{FF2B5EF4-FFF2-40B4-BE49-F238E27FC236}">
                  <a16:creationId xmlns:a16="http://schemas.microsoft.com/office/drawing/2014/main" id="{94A03E14-89E3-854B-AA41-7FAB292A16BF}"/>
                </a:ext>
              </a:extLst>
            </p:cNvPr>
            <p:cNvSpPr txBox="1"/>
            <p:nvPr/>
          </p:nvSpPr>
          <p:spPr>
            <a:xfrm>
              <a:off x="4642412" y="1701614"/>
              <a:ext cx="785495"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Numbe</a:t>
              </a: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r of patients requiring intervention</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7">
              <a:extLst>
                <a:ext uri="{FF2B5EF4-FFF2-40B4-BE49-F238E27FC236}">
                  <a16:creationId xmlns:a16="http://schemas.microsoft.com/office/drawing/2014/main" id="{958F9B60-C7EC-694C-BC59-BFEC03FA9EA8}"/>
                </a:ext>
              </a:extLst>
            </p:cNvPr>
            <p:cNvSpPr txBox="1"/>
            <p:nvPr/>
          </p:nvSpPr>
          <p:spPr>
            <a:xfrm>
              <a:off x="5761184" y="1693988"/>
              <a:ext cx="835608"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Cost per person per year by intervention</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8" name="Text Box 7">
            <a:extLst>
              <a:ext uri="{FF2B5EF4-FFF2-40B4-BE49-F238E27FC236}">
                <a16:creationId xmlns:a16="http://schemas.microsoft.com/office/drawing/2014/main" id="{1EFBD40A-63BB-3843-AF17-E2CC33198D3C}"/>
              </a:ext>
            </a:extLst>
          </p:cNvPr>
          <p:cNvSpPr txBox="1"/>
          <p:nvPr/>
        </p:nvSpPr>
        <p:spPr>
          <a:xfrm>
            <a:off x="126627" y="1558692"/>
            <a:ext cx="2573030" cy="1685916"/>
          </a:xfrm>
          <a:prstGeom prst="rect">
            <a:avLst/>
          </a:prstGeom>
          <a:solidFill>
            <a:schemeClr val="accent5">
              <a:lumMod val="75000"/>
            </a:schemeClr>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Total expected expenditure on drugs and commodities for one intervention</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Equal 18">
            <a:extLst>
              <a:ext uri="{FF2B5EF4-FFF2-40B4-BE49-F238E27FC236}">
                <a16:creationId xmlns:a16="http://schemas.microsoft.com/office/drawing/2014/main" id="{7EF950DD-A3FD-1B48-A2F4-02CE56485F60}"/>
              </a:ext>
            </a:extLst>
          </p:cNvPr>
          <p:cNvSpPr/>
          <p:nvPr/>
        </p:nvSpPr>
        <p:spPr>
          <a:xfrm>
            <a:off x="2699657" y="2094757"/>
            <a:ext cx="885371" cy="495038"/>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Multiply 19">
            <a:extLst>
              <a:ext uri="{FF2B5EF4-FFF2-40B4-BE49-F238E27FC236}">
                <a16:creationId xmlns:a16="http://schemas.microsoft.com/office/drawing/2014/main" id="{BC79D986-6903-664F-98B1-ECB0AB738FD5}"/>
              </a:ext>
            </a:extLst>
          </p:cNvPr>
          <p:cNvSpPr/>
          <p:nvPr/>
        </p:nvSpPr>
        <p:spPr>
          <a:xfrm>
            <a:off x="5898786" y="1996353"/>
            <a:ext cx="754742" cy="691846"/>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2D3975C-8507-C84D-9FEC-68BBECFA30BB}"/>
              </a:ext>
            </a:extLst>
          </p:cNvPr>
          <p:cNvGrpSpPr/>
          <p:nvPr/>
        </p:nvGrpSpPr>
        <p:grpSpPr>
          <a:xfrm>
            <a:off x="3625286" y="5279861"/>
            <a:ext cx="1446449" cy="610317"/>
            <a:chOff x="972552" y="5209912"/>
            <a:chExt cx="1446449" cy="610317"/>
          </a:xfrm>
        </p:grpSpPr>
        <p:sp>
          <p:nvSpPr>
            <p:cNvPr id="28" name="Oval 27">
              <a:extLst>
                <a:ext uri="{FF2B5EF4-FFF2-40B4-BE49-F238E27FC236}">
                  <a16:creationId xmlns:a16="http://schemas.microsoft.com/office/drawing/2014/main" id="{3D3EACDA-CB13-014F-AE32-747777CD7129}"/>
                </a:ext>
              </a:extLst>
            </p:cNvPr>
            <p:cNvSpPr/>
            <p:nvPr/>
          </p:nvSpPr>
          <p:spPr>
            <a:xfrm>
              <a:off x="1088571" y="5209912"/>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3E51CF9-75DA-0344-923D-94ACDF31E59A}"/>
                </a:ext>
              </a:extLst>
            </p:cNvPr>
            <p:cNvSpPr txBox="1"/>
            <p:nvPr/>
          </p:nvSpPr>
          <p:spPr>
            <a:xfrm>
              <a:off x="972552" y="5336684"/>
              <a:ext cx="1446449" cy="369332"/>
            </a:xfrm>
            <a:prstGeom prst="rect">
              <a:avLst/>
            </a:prstGeom>
            <a:noFill/>
          </p:spPr>
          <p:txBody>
            <a:bodyPr wrap="square" rtlCol="0">
              <a:spAutoFit/>
            </a:bodyPr>
            <a:lstStyle/>
            <a:p>
              <a:pPr algn="ctr"/>
              <a:r>
                <a:rPr lang="en-US" b="1" dirty="0"/>
                <a:t>50,000</a:t>
              </a:r>
            </a:p>
          </p:txBody>
        </p:sp>
      </p:grpSp>
      <p:sp>
        <p:nvSpPr>
          <p:cNvPr id="30" name="TextBox 29">
            <a:extLst>
              <a:ext uri="{FF2B5EF4-FFF2-40B4-BE49-F238E27FC236}">
                <a16:creationId xmlns:a16="http://schemas.microsoft.com/office/drawing/2014/main" id="{18558CE7-A29D-CC41-925F-34426BC9EAD5}"/>
              </a:ext>
            </a:extLst>
          </p:cNvPr>
          <p:cNvSpPr txBox="1"/>
          <p:nvPr/>
        </p:nvSpPr>
        <p:spPr>
          <a:xfrm>
            <a:off x="3557233" y="4591798"/>
            <a:ext cx="1589013" cy="523220"/>
          </a:xfrm>
          <a:prstGeom prst="rect">
            <a:avLst/>
          </a:prstGeom>
          <a:noFill/>
        </p:spPr>
        <p:txBody>
          <a:bodyPr wrap="square" rtlCol="0">
            <a:spAutoFit/>
          </a:bodyPr>
          <a:lstStyle/>
          <a:p>
            <a:pPr algn="ctr"/>
            <a:r>
              <a:rPr lang="en-US" sz="1400" b="1" dirty="0"/>
              <a:t>Number of pregnant women</a:t>
            </a:r>
          </a:p>
        </p:txBody>
      </p:sp>
      <p:grpSp>
        <p:nvGrpSpPr>
          <p:cNvPr id="31" name="Group 30">
            <a:extLst>
              <a:ext uri="{FF2B5EF4-FFF2-40B4-BE49-F238E27FC236}">
                <a16:creationId xmlns:a16="http://schemas.microsoft.com/office/drawing/2014/main" id="{0C3B7739-F495-2A46-9AA1-4C0A70E42056}"/>
              </a:ext>
            </a:extLst>
          </p:cNvPr>
          <p:cNvGrpSpPr/>
          <p:nvPr/>
        </p:nvGrpSpPr>
        <p:grpSpPr>
          <a:xfrm>
            <a:off x="6087442" y="5224860"/>
            <a:ext cx="1236618" cy="610317"/>
            <a:chOff x="3714430" y="5205339"/>
            <a:chExt cx="1236618" cy="610317"/>
          </a:xfrm>
        </p:grpSpPr>
        <p:sp>
          <p:nvSpPr>
            <p:cNvPr id="32" name="Oval 31">
              <a:extLst>
                <a:ext uri="{FF2B5EF4-FFF2-40B4-BE49-F238E27FC236}">
                  <a16:creationId xmlns:a16="http://schemas.microsoft.com/office/drawing/2014/main" id="{BB117E39-1817-154D-955A-F27D93C26AD0}"/>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9B56770-CDE6-114B-BC1B-3A428A03F378}"/>
                </a:ext>
              </a:extLst>
            </p:cNvPr>
            <p:cNvSpPr txBox="1"/>
            <p:nvPr/>
          </p:nvSpPr>
          <p:spPr>
            <a:xfrm>
              <a:off x="3962625" y="5336684"/>
              <a:ext cx="740228" cy="369332"/>
            </a:xfrm>
            <a:prstGeom prst="rect">
              <a:avLst/>
            </a:prstGeom>
            <a:noFill/>
          </p:spPr>
          <p:txBody>
            <a:bodyPr wrap="square" rtlCol="0">
              <a:spAutoFit/>
            </a:bodyPr>
            <a:lstStyle/>
            <a:p>
              <a:pPr algn="ctr"/>
              <a:r>
                <a:rPr lang="en-US" b="1" dirty="0"/>
                <a:t>30%</a:t>
              </a:r>
            </a:p>
          </p:txBody>
        </p:sp>
      </p:grpSp>
      <p:sp>
        <p:nvSpPr>
          <p:cNvPr id="34" name="TextBox 33">
            <a:extLst>
              <a:ext uri="{FF2B5EF4-FFF2-40B4-BE49-F238E27FC236}">
                <a16:creationId xmlns:a16="http://schemas.microsoft.com/office/drawing/2014/main" id="{0A52F317-FEF0-D64E-BD14-FD0F14019741}"/>
              </a:ext>
            </a:extLst>
          </p:cNvPr>
          <p:cNvSpPr txBox="1"/>
          <p:nvPr/>
        </p:nvSpPr>
        <p:spPr>
          <a:xfrm>
            <a:off x="5498829" y="4591958"/>
            <a:ext cx="2482546" cy="523220"/>
          </a:xfrm>
          <a:prstGeom prst="rect">
            <a:avLst/>
          </a:prstGeom>
          <a:noFill/>
        </p:spPr>
        <p:txBody>
          <a:bodyPr wrap="square" rtlCol="0">
            <a:spAutoFit/>
          </a:bodyPr>
          <a:lstStyle/>
          <a:p>
            <a:pPr algn="ctr"/>
            <a:r>
              <a:rPr lang="en-US" sz="1400" b="1" dirty="0"/>
              <a:t>% of pregnant women who need deworming treatment</a:t>
            </a:r>
          </a:p>
        </p:txBody>
      </p:sp>
      <p:sp>
        <p:nvSpPr>
          <p:cNvPr id="35" name="Multiply 34">
            <a:extLst>
              <a:ext uri="{FF2B5EF4-FFF2-40B4-BE49-F238E27FC236}">
                <a16:creationId xmlns:a16="http://schemas.microsoft.com/office/drawing/2014/main" id="{CC89FAE2-EB40-A845-8CA2-97332A4454F0}"/>
              </a:ext>
            </a:extLst>
          </p:cNvPr>
          <p:cNvSpPr/>
          <p:nvPr/>
        </p:nvSpPr>
        <p:spPr>
          <a:xfrm>
            <a:off x="5233385" y="5288819"/>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398585A-A993-A24F-B934-485A429FD1F3}"/>
              </a:ext>
            </a:extLst>
          </p:cNvPr>
          <p:cNvGrpSpPr/>
          <p:nvPr/>
        </p:nvGrpSpPr>
        <p:grpSpPr>
          <a:xfrm>
            <a:off x="8332390" y="5185774"/>
            <a:ext cx="1236618" cy="610317"/>
            <a:chOff x="3714430" y="5205339"/>
            <a:chExt cx="1236618" cy="610317"/>
          </a:xfrm>
        </p:grpSpPr>
        <p:sp>
          <p:nvSpPr>
            <p:cNvPr id="37" name="Oval 36">
              <a:extLst>
                <a:ext uri="{FF2B5EF4-FFF2-40B4-BE49-F238E27FC236}">
                  <a16:creationId xmlns:a16="http://schemas.microsoft.com/office/drawing/2014/main" id="{13933BD0-C146-2648-B2F4-7B22B260B673}"/>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5E3D3DC-8539-034F-AA12-09CDCF2B6AE8}"/>
                </a:ext>
              </a:extLst>
            </p:cNvPr>
            <p:cNvSpPr txBox="1"/>
            <p:nvPr/>
          </p:nvSpPr>
          <p:spPr>
            <a:xfrm>
              <a:off x="3962625" y="5336684"/>
              <a:ext cx="767222" cy="369332"/>
            </a:xfrm>
            <a:prstGeom prst="rect">
              <a:avLst/>
            </a:prstGeom>
            <a:noFill/>
          </p:spPr>
          <p:txBody>
            <a:bodyPr wrap="square" rtlCol="0">
              <a:spAutoFit/>
            </a:bodyPr>
            <a:lstStyle/>
            <a:p>
              <a:pPr algn="ctr"/>
              <a:r>
                <a:rPr lang="en-US" b="1" dirty="0"/>
                <a:t>MK36</a:t>
              </a:r>
            </a:p>
          </p:txBody>
        </p:sp>
      </p:grpSp>
      <p:sp>
        <p:nvSpPr>
          <p:cNvPr id="39" name="Multiply 38">
            <a:extLst>
              <a:ext uri="{FF2B5EF4-FFF2-40B4-BE49-F238E27FC236}">
                <a16:creationId xmlns:a16="http://schemas.microsoft.com/office/drawing/2014/main" id="{50603666-295D-3C4A-B462-E04CFCF26058}"/>
              </a:ext>
            </a:extLst>
          </p:cNvPr>
          <p:cNvSpPr/>
          <p:nvPr/>
        </p:nvSpPr>
        <p:spPr>
          <a:xfrm>
            <a:off x="7531262" y="5264530"/>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CC381CC-3D08-514F-A162-CE28841C9725}"/>
              </a:ext>
            </a:extLst>
          </p:cNvPr>
          <p:cNvSpPr txBox="1"/>
          <p:nvPr/>
        </p:nvSpPr>
        <p:spPr>
          <a:xfrm>
            <a:off x="7709426" y="4634604"/>
            <a:ext cx="2482546" cy="307777"/>
          </a:xfrm>
          <a:prstGeom prst="rect">
            <a:avLst/>
          </a:prstGeom>
          <a:noFill/>
        </p:spPr>
        <p:txBody>
          <a:bodyPr wrap="square" rtlCol="0">
            <a:spAutoFit/>
          </a:bodyPr>
          <a:lstStyle/>
          <a:p>
            <a:pPr algn="ctr"/>
            <a:r>
              <a:rPr lang="en-US" sz="1400" b="1" dirty="0"/>
              <a:t>Cost of treatment</a:t>
            </a:r>
          </a:p>
        </p:txBody>
      </p:sp>
      <p:sp>
        <p:nvSpPr>
          <p:cNvPr id="41" name="Equal 40">
            <a:extLst>
              <a:ext uri="{FF2B5EF4-FFF2-40B4-BE49-F238E27FC236}">
                <a16:creationId xmlns:a16="http://schemas.microsoft.com/office/drawing/2014/main" id="{367EEAA1-6D54-1140-8920-876767B82796}"/>
              </a:ext>
            </a:extLst>
          </p:cNvPr>
          <p:cNvSpPr/>
          <p:nvPr/>
        </p:nvSpPr>
        <p:spPr>
          <a:xfrm>
            <a:off x="2695903" y="5267723"/>
            <a:ext cx="885371" cy="495038"/>
          </a:xfrm>
          <a:prstGeom prst="mathEqual">
            <a:avLst>
              <a:gd name="adj1" fmla="val 14724"/>
              <a:gd name="adj2" fmla="val 1762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a:extLst>
              <a:ext uri="{FF2B5EF4-FFF2-40B4-BE49-F238E27FC236}">
                <a16:creationId xmlns:a16="http://schemas.microsoft.com/office/drawing/2014/main" id="{9A3FB710-D7CF-4046-878A-B8A8CD0CEF67}"/>
              </a:ext>
            </a:extLst>
          </p:cNvPr>
          <p:cNvSpPr/>
          <p:nvPr/>
        </p:nvSpPr>
        <p:spPr>
          <a:xfrm>
            <a:off x="890839" y="5319470"/>
            <a:ext cx="1582240" cy="5436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MK484,142</a:t>
            </a:r>
          </a:p>
        </p:txBody>
      </p:sp>
      <p:sp>
        <p:nvSpPr>
          <p:cNvPr id="43" name="TextBox 42">
            <a:extLst>
              <a:ext uri="{FF2B5EF4-FFF2-40B4-BE49-F238E27FC236}">
                <a16:creationId xmlns:a16="http://schemas.microsoft.com/office/drawing/2014/main" id="{D2C453E7-E0F5-3C4B-B3B1-7A8DE6CE00CE}"/>
              </a:ext>
            </a:extLst>
          </p:cNvPr>
          <p:cNvSpPr txBox="1"/>
          <p:nvPr/>
        </p:nvSpPr>
        <p:spPr>
          <a:xfrm>
            <a:off x="-33083" y="4612910"/>
            <a:ext cx="3324944" cy="615553"/>
          </a:xfrm>
          <a:prstGeom prst="rect">
            <a:avLst/>
          </a:prstGeom>
          <a:noFill/>
        </p:spPr>
        <p:txBody>
          <a:bodyPr wrap="square" rtlCol="0">
            <a:spAutoFit/>
          </a:bodyPr>
          <a:lstStyle/>
          <a:p>
            <a:r>
              <a:rPr lang="en-US" sz="1400" b="1" dirty="0"/>
              <a:t>Total expected drugs and commodities cost of deworming for pregnant women </a:t>
            </a:r>
          </a:p>
          <a:p>
            <a:endParaRPr lang="en-US" sz="600" dirty="0"/>
          </a:p>
        </p:txBody>
      </p:sp>
      <p:sp>
        <p:nvSpPr>
          <p:cNvPr id="44" name="Multiply 43">
            <a:extLst>
              <a:ext uri="{FF2B5EF4-FFF2-40B4-BE49-F238E27FC236}">
                <a16:creationId xmlns:a16="http://schemas.microsoft.com/office/drawing/2014/main" id="{4FCACF71-6622-C641-9D1E-9E3B7F511F13}"/>
              </a:ext>
            </a:extLst>
          </p:cNvPr>
          <p:cNvSpPr/>
          <p:nvPr/>
        </p:nvSpPr>
        <p:spPr>
          <a:xfrm>
            <a:off x="9205469" y="1933095"/>
            <a:ext cx="754742" cy="691846"/>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Box 7">
            <a:extLst>
              <a:ext uri="{FF2B5EF4-FFF2-40B4-BE49-F238E27FC236}">
                <a16:creationId xmlns:a16="http://schemas.microsoft.com/office/drawing/2014/main" id="{BF5B7759-031B-FA49-9E25-AB5EDEE469D4}"/>
              </a:ext>
            </a:extLst>
          </p:cNvPr>
          <p:cNvSpPr txBox="1"/>
          <p:nvPr/>
        </p:nvSpPr>
        <p:spPr>
          <a:xfrm>
            <a:off x="10099130" y="1730470"/>
            <a:ext cx="1912834" cy="1155886"/>
          </a:xfrm>
          <a:prstGeom prst="rect">
            <a:avLst/>
          </a:prstGeom>
          <a:solidFill>
            <a:schemeClr val="accent1">
              <a:lumMod val="40000"/>
              <a:lumOff val="60000"/>
            </a:schemeClr>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Realistic c</a:t>
            </a:r>
            <a:r>
              <a:rPr lang="en-US" sz="2000" b="1" dirty="0">
                <a:effectLst/>
                <a:latin typeface="Calibri" panose="020F0502020204030204" pitchFamily="34" charset="0"/>
                <a:ea typeface="Calibri" panose="020F0502020204030204" pitchFamily="34" charset="0"/>
                <a:cs typeface="Times New Roman" panose="02020603050405020304" pitchFamily="18" charset="0"/>
              </a:rPr>
              <a:t>overage rate</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6" name="Group 45">
            <a:extLst>
              <a:ext uri="{FF2B5EF4-FFF2-40B4-BE49-F238E27FC236}">
                <a16:creationId xmlns:a16="http://schemas.microsoft.com/office/drawing/2014/main" id="{B0D2D4BE-07FA-964B-B6C0-FAE17CF37616}"/>
              </a:ext>
            </a:extLst>
          </p:cNvPr>
          <p:cNvGrpSpPr/>
          <p:nvPr/>
        </p:nvGrpSpPr>
        <p:grpSpPr>
          <a:xfrm>
            <a:off x="10437238" y="5151121"/>
            <a:ext cx="1236618" cy="610317"/>
            <a:chOff x="3714430" y="5205339"/>
            <a:chExt cx="1236618" cy="610317"/>
          </a:xfrm>
        </p:grpSpPr>
        <p:sp>
          <p:nvSpPr>
            <p:cNvPr id="47" name="Oval 46">
              <a:extLst>
                <a:ext uri="{FF2B5EF4-FFF2-40B4-BE49-F238E27FC236}">
                  <a16:creationId xmlns:a16="http://schemas.microsoft.com/office/drawing/2014/main" id="{77D8DAF5-885C-6F48-B185-D0CCDF53C6D7}"/>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360FAAC-D642-344F-B2DD-3FD829592352}"/>
                </a:ext>
              </a:extLst>
            </p:cNvPr>
            <p:cNvSpPr txBox="1"/>
            <p:nvPr/>
          </p:nvSpPr>
          <p:spPr>
            <a:xfrm>
              <a:off x="3962625" y="5336684"/>
              <a:ext cx="767222" cy="369332"/>
            </a:xfrm>
            <a:prstGeom prst="rect">
              <a:avLst/>
            </a:prstGeom>
            <a:noFill/>
          </p:spPr>
          <p:txBody>
            <a:bodyPr wrap="square" rtlCol="0">
              <a:spAutoFit/>
            </a:bodyPr>
            <a:lstStyle/>
            <a:p>
              <a:pPr algn="ctr"/>
              <a:r>
                <a:rPr lang="en-US" b="1" dirty="0"/>
                <a:t>90%</a:t>
              </a:r>
            </a:p>
          </p:txBody>
        </p:sp>
      </p:grpSp>
      <p:sp>
        <p:nvSpPr>
          <p:cNvPr id="49" name="TextBox 48">
            <a:extLst>
              <a:ext uri="{FF2B5EF4-FFF2-40B4-BE49-F238E27FC236}">
                <a16:creationId xmlns:a16="http://schemas.microsoft.com/office/drawing/2014/main" id="{96C528B5-8E24-3641-A5B0-82D366D6585F}"/>
              </a:ext>
            </a:extLst>
          </p:cNvPr>
          <p:cNvSpPr txBox="1"/>
          <p:nvPr/>
        </p:nvSpPr>
        <p:spPr>
          <a:xfrm>
            <a:off x="9709454" y="4567114"/>
            <a:ext cx="2482546" cy="307777"/>
          </a:xfrm>
          <a:prstGeom prst="rect">
            <a:avLst/>
          </a:prstGeom>
          <a:noFill/>
        </p:spPr>
        <p:txBody>
          <a:bodyPr wrap="square" rtlCol="0">
            <a:spAutoFit/>
          </a:bodyPr>
          <a:lstStyle/>
          <a:p>
            <a:pPr algn="ctr"/>
            <a:r>
              <a:rPr lang="en-US" sz="1400" b="1" dirty="0"/>
              <a:t>Realistic coverage rate</a:t>
            </a:r>
          </a:p>
        </p:txBody>
      </p:sp>
      <p:sp>
        <p:nvSpPr>
          <p:cNvPr id="50" name="Multiply 49">
            <a:extLst>
              <a:ext uri="{FF2B5EF4-FFF2-40B4-BE49-F238E27FC236}">
                <a16:creationId xmlns:a16="http://schemas.microsoft.com/office/drawing/2014/main" id="{7B609F2E-2814-B446-87AD-1392719C855A}"/>
              </a:ext>
            </a:extLst>
          </p:cNvPr>
          <p:cNvSpPr/>
          <p:nvPr/>
        </p:nvSpPr>
        <p:spPr>
          <a:xfrm>
            <a:off x="9755545" y="5200601"/>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043BA23-EB20-904F-87C3-7DAC6427E630}"/>
              </a:ext>
            </a:extLst>
          </p:cNvPr>
          <p:cNvSpPr/>
          <p:nvPr/>
        </p:nvSpPr>
        <p:spPr>
          <a:xfrm>
            <a:off x="906461" y="5319470"/>
            <a:ext cx="1582240" cy="5436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MK535,700</a:t>
            </a:r>
          </a:p>
        </p:txBody>
      </p:sp>
    </p:spTree>
    <p:extLst>
      <p:ext uri="{BB962C8B-B14F-4D97-AF65-F5344CB8AC3E}">
        <p14:creationId xmlns:p14="http://schemas.microsoft.com/office/powerpoint/2010/main" val="249365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1+#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1+#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blinds(horizontal)">
                                      <p:cBhvr>
                                        <p:cTn id="17" dur="500"/>
                                        <p:tgtEl>
                                          <p:spTgt spid="5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blinds(horizontal)">
                                      <p:cBhvr>
                                        <p:cTn id="20" dur="500"/>
                                        <p:tgtEl>
                                          <p:spTgt spid="4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linds(horizontal)">
                                      <p:cBhvr>
                                        <p:cTn id="23" dur="500"/>
                                        <p:tgtEl>
                                          <p:spTgt spid="4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linds(horizontal)">
                                      <p:cBhvr>
                                        <p:cTn id="26" dur="500"/>
                                        <p:tgtEl>
                                          <p:spTgt spid="30"/>
                                        </p:tgtEl>
                                      </p:cBhvr>
                                    </p:animEffect>
                                  </p:childTnLst>
                                </p:cTn>
                              </p:par>
                              <p:par>
                                <p:cTn id="27" presetID="3" presetClass="entr" presetSubtype="1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linds(horizontal)">
                                      <p:cBhvr>
                                        <p:cTn id="29" dur="500"/>
                                        <p:tgtEl>
                                          <p:spTgt spid="27"/>
                                        </p:tgtEl>
                                      </p:cBhvr>
                                    </p:animEffect>
                                  </p:childTnLst>
                                </p:cTn>
                              </p:par>
                              <p:par>
                                <p:cTn id="30" presetID="3" presetClass="entr" presetSubtype="1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blinds(horizontal)">
                                      <p:cBhvr>
                                        <p:cTn id="35" dur="500"/>
                                        <p:tgtEl>
                                          <p:spTgt spid="3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blinds(horizontal)">
                                      <p:cBhvr>
                                        <p:cTn id="38" dur="500"/>
                                        <p:tgtEl>
                                          <p:spTgt spid="4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blinds(horizontal)">
                                      <p:cBhvr>
                                        <p:cTn id="41" dur="500"/>
                                        <p:tgtEl>
                                          <p:spTgt spid="39"/>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par>
                                <p:cTn id="45" presetID="3" presetClass="entr" presetSubtype="1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blinds(horizontal)">
                                      <p:cBhvr>
                                        <p:cTn id="52" dur="500"/>
                                        <p:tgtEl>
                                          <p:spTgt spid="50"/>
                                        </p:tgtEl>
                                      </p:cBhvr>
                                    </p:animEffect>
                                  </p:childTnLst>
                                </p:cTn>
                              </p:par>
                              <p:par>
                                <p:cTn id="53" presetID="3" presetClass="entr" presetSubtype="1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blinds(horizontal)">
                                      <p:cBhvr>
                                        <p:cTn id="55" dur="500"/>
                                        <p:tgtEl>
                                          <p:spTgt spid="46"/>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blinds(horizontal)">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linds(horizontal)">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5" grpId="0" animBg="1"/>
      <p:bldP spid="39" grpId="0" animBg="1"/>
      <p:bldP spid="40" grpId="0"/>
      <p:bldP spid="41" grpId="0" animBg="1"/>
      <p:bldP spid="42" grpId="0" animBg="1"/>
      <p:bldP spid="43" grpId="0"/>
      <p:bldP spid="44" grpId="0" animBg="1"/>
      <p:bldP spid="45" grpId="0" animBg="1"/>
      <p:bldP spid="49" grpId="0"/>
      <p:bldP spid="50" grpId="0" animBg="1"/>
      <p:bldP spid="51" grpId="0" animBg="1"/>
      <p:bldP spid="51"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EB4B-B702-D648-8CC7-B7A979D92ECA}"/>
              </a:ext>
            </a:extLst>
          </p:cNvPr>
          <p:cNvSpPr>
            <a:spLocks noGrp="1"/>
          </p:cNvSpPr>
          <p:nvPr>
            <p:ph type="title"/>
          </p:nvPr>
        </p:nvSpPr>
        <p:spPr/>
        <p:txBody>
          <a:bodyPr/>
          <a:lstStyle/>
          <a:p>
            <a:pPr algn="ctr"/>
            <a:r>
              <a:rPr lang="en-US" dirty="0"/>
              <a:t>Flow of funds in the health system</a:t>
            </a:r>
          </a:p>
        </p:txBody>
      </p:sp>
      <p:pic>
        <p:nvPicPr>
          <p:cNvPr id="5" name="Picture 4">
            <a:extLst>
              <a:ext uri="{FF2B5EF4-FFF2-40B4-BE49-F238E27FC236}">
                <a16:creationId xmlns:a16="http://schemas.microsoft.com/office/drawing/2014/main" id="{D46F13BB-B4B5-3D4C-ABDC-87F0483C1422}"/>
              </a:ext>
            </a:extLst>
          </p:cNvPr>
          <p:cNvPicPr>
            <a:picLocks noChangeAspect="1"/>
          </p:cNvPicPr>
          <p:nvPr/>
        </p:nvPicPr>
        <p:blipFill>
          <a:blip r:embed="rId3"/>
          <a:stretch>
            <a:fillRect/>
          </a:stretch>
        </p:blipFill>
        <p:spPr>
          <a:xfrm>
            <a:off x="2535814" y="1319821"/>
            <a:ext cx="7027962" cy="4550893"/>
          </a:xfrm>
          <a:prstGeom prst="rect">
            <a:avLst/>
          </a:prstGeom>
        </p:spPr>
      </p:pic>
      <p:sp>
        <p:nvSpPr>
          <p:cNvPr id="6" name="Donut 5">
            <a:extLst>
              <a:ext uri="{FF2B5EF4-FFF2-40B4-BE49-F238E27FC236}">
                <a16:creationId xmlns:a16="http://schemas.microsoft.com/office/drawing/2014/main" id="{38BB1104-73FA-8C4E-91DC-50F64AA04C3A}"/>
              </a:ext>
            </a:extLst>
          </p:cNvPr>
          <p:cNvSpPr/>
          <p:nvPr/>
        </p:nvSpPr>
        <p:spPr>
          <a:xfrm>
            <a:off x="5380384" y="2254350"/>
            <a:ext cx="1328723" cy="1164711"/>
          </a:xfrm>
          <a:prstGeom prst="donut">
            <a:avLst>
              <a:gd name="adj" fmla="val 22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tx1"/>
              </a:solidFill>
            </a:endParaRPr>
          </a:p>
        </p:txBody>
      </p:sp>
      <p:sp>
        <p:nvSpPr>
          <p:cNvPr id="7" name="TextBox 6">
            <a:extLst>
              <a:ext uri="{FF2B5EF4-FFF2-40B4-BE49-F238E27FC236}">
                <a16:creationId xmlns:a16="http://schemas.microsoft.com/office/drawing/2014/main" id="{9BAAAA49-7FC4-8A48-88F2-507750697031}"/>
              </a:ext>
            </a:extLst>
          </p:cNvPr>
          <p:cNvSpPr txBox="1"/>
          <p:nvPr/>
        </p:nvSpPr>
        <p:spPr>
          <a:xfrm>
            <a:off x="5198358" y="1549664"/>
            <a:ext cx="1692772" cy="584775"/>
          </a:xfrm>
          <a:prstGeom prst="rect">
            <a:avLst/>
          </a:prstGeom>
          <a:noFill/>
        </p:spPr>
        <p:txBody>
          <a:bodyPr wrap="square" rtlCol="0">
            <a:spAutoFit/>
          </a:bodyPr>
          <a:lstStyle/>
          <a:p>
            <a:pPr algn="ctr"/>
            <a:r>
              <a:rPr lang="en-US" sz="1600" b="1" dirty="0">
                <a:solidFill>
                  <a:srgbClr val="FF0000"/>
                </a:solidFill>
              </a:rPr>
              <a:t>The focus of this session</a:t>
            </a:r>
          </a:p>
        </p:txBody>
      </p:sp>
      <p:sp>
        <p:nvSpPr>
          <p:cNvPr id="3" name="Slide Number Placeholder 2"/>
          <p:cNvSpPr>
            <a:spLocks noGrp="1"/>
          </p:cNvSpPr>
          <p:nvPr>
            <p:ph type="sldNum" sz="quarter" idx="12"/>
          </p:nvPr>
        </p:nvSpPr>
        <p:spPr/>
        <p:txBody>
          <a:bodyPr/>
          <a:lstStyle/>
          <a:p>
            <a:fld id="{E35D83CA-0F81-D447-ABB7-24B0572A7482}" type="slidenum">
              <a:rPr lang="en-US" smtClean="0"/>
              <a:t>2</a:t>
            </a:fld>
            <a:endParaRPr lang="en-US"/>
          </a:p>
        </p:txBody>
      </p:sp>
      <p:graphicFrame>
        <p:nvGraphicFramePr>
          <p:cNvPr id="8" name="Diagram 7">
            <a:extLst>
              <a:ext uri="{FF2B5EF4-FFF2-40B4-BE49-F238E27FC236}">
                <a16:creationId xmlns:a16="http://schemas.microsoft.com/office/drawing/2014/main" id="{6982AEC1-1CDF-C14F-8926-DA9D0551F8D5}"/>
              </a:ext>
            </a:extLst>
          </p:cNvPr>
          <p:cNvGraphicFramePr/>
          <p:nvPr>
            <p:extLst>
              <p:ext uri="{D42A27DB-BD31-4B8C-83A1-F6EECF244321}">
                <p14:modId xmlns:p14="http://schemas.microsoft.com/office/powerpoint/2010/main" val="2425238024"/>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586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5110D00-D474-2C4E-9B43-2D1E42E115F2}"/>
              </a:ext>
            </a:extLst>
          </p:cNvPr>
          <p:cNvGrpSpPr/>
          <p:nvPr/>
        </p:nvGrpSpPr>
        <p:grpSpPr>
          <a:xfrm>
            <a:off x="371461" y="1594467"/>
            <a:ext cx="2615681" cy="2677886"/>
            <a:chOff x="838200" y="2455817"/>
            <a:chExt cx="1891937" cy="1698172"/>
          </a:xfrm>
          <a:solidFill>
            <a:schemeClr val="tx2"/>
          </a:solidFill>
        </p:grpSpPr>
        <p:sp>
          <p:nvSpPr>
            <p:cNvPr id="20" name="Oval 19">
              <a:extLst>
                <a:ext uri="{FF2B5EF4-FFF2-40B4-BE49-F238E27FC236}">
                  <a16:creationId xmlns:a16="http://schemas.microsoft.com/office/drawing/2014/main" id="{14778C77-0244-D34D-8E99-40C2D5D35DFE}"/>
                </a:ext>
              </a:extLst>
            </p:cNvPr>
            <p:cNvSpPr/>
            <p:nvPr/>
          </p:nvSpPr>
          <p:spPr>
            <a:xfrm>
              <a:off x="838200" y="2455817"/>
              <a:ext cx="1891937" cy="169817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9D9022-4D1B-DF43-929F-B390741A3AA5}"/>
                </a:ext>
              </a:extLst>
            </p:cNvPr>
            <p:cNvSpPr txBox="1"/>
            <p:nvPr/>
          </p:nvSpPr>
          <p:spPr>
            <a:xfrm>
              <a:off x="996689" y="2978727"/>
              <a:ext cx="1568441" cy="644079"/>
            </a:xfrm>
            <a:prstGeom prst="rect">
              <a:avLst/>
            </a:prstGeom>
            <a:noFill/>
          </p:spPr>
          <p:txBody>
            <a:bodyPr wrap="square" rtlCol="0">
              <a:spAutoFit/>
            </a:bodyPr>
            <a:lstStyle/>
            <a:p>
              <a:pPr algn="ctr"/>
              <a:r>
                <a:rPr lang="en-US" sz="2000" b="1" dirty="0">
                  <a:solidFill>
                    <a:schemeClr val="bg1"/>
                  </a:solidFill>
                </a:rPr>
                <a:t>Total EHP Cost </a:t>
              </a:r>
            </a:p>
            <a:p>
              <a:pPr algn="ctr"/>
              <a:r>
                <a:rPr lang="en-US" sz="2000" b="1" dirty="0">
                  <a:solidFill>
                    <a:schemeClr val="bg1"/>
                  </a:solidFill>
                </a:rPr>
                <a:t>(Full coverage) </a:t>
              </a:r>
            </a:p>
            <a:p>
              <a:pPr algn="ctr"/>
              <a:r>
                <a:rPr lang="en-US" sz="2000" dirty="0">
                  <a:solidFill>
                    <a:schemeClr val="bg1"/>
                  </a:solidFill>
                </a:rPr>
                <a:t>MK1.04 billion</a:t>
              </a:r>
            </a:p>
          </p:txBody>
        </p:sp>
      </p:grpSp>
      <p:sp>
        <p:nvSpPr>
          <p:cNvPr id="5" name="Slide Number Placeholder 4">
            <a:extLst>
              <a:ext uri="{FF2B5EF4-FFF2-40B4-BE49-F238E27FC236}">
                <a16:creationId xmlns:a16="http://schemas.microsoft.com/office/drawing/2014/main" id="{9DA11243-5B74-4C4D-AFC0-A6B2CF8E84C3}"/>
              </a:ext>
            </a:extLst>
          </p:cNvPr>
          <p:cNvSpPr>
            <a:spLocks noGrp="1"/>
          </p:cNvSpPr>
          <p:nvPr>
            <p:ph type="sldNum" sz="quarter" idx="12"/>
          </p:nvPr>
        </p:nvSpPr>
        <p:spPr/>
        <p:txBody>
          <a:bodyPr/>
          <a:lstStyle/>
          <a:p>
            <a:fld id="{B6784B44-E009-41D0-846E-76C082E0550B}" type="slidenum">
              <a:rPr lang="en-US" smtClean="0"/>
              <a:t>29</a:t>
            </a:fld>
            <a:endParaRPr lang="en-US"/>
          </a:p>
        </p:txBody>
      </p:sp>
      <p:sp>
        <p:nvSpPr>
          <p:cNvPr id="18" name="TextBox 17">
            <a:extLst>
              <a:ext uri="{FF2B5EF4-FFF2-40B4-BE49-F238E27FC236}">
                <a16:creationId xmlns:a16="http://schemas.microsoft.com/office/drawing/2014/main" id="{5324CC50-0696-7549-AF7A-1FD2D0649646}"/>
              </a:ext>
            </a:extLst>
          </p:cNvPr>
          <p:cNvSpPr txBox="1"/>
          <p:nvPr/>
        </p:nvSpPr>
        <p:spPr>
          <a:xfrm>
            <a:off x="328046" y="6075144"/>
            <a:ext cx="3095124" cy="646331"/>
          </a:xfrm>
          <a:prstGeom prst="rect">
            <a:avLst/>
          </a:prstGeom>
          <a:noFill/>
        </p:spPr>
        <p:txBody>
          <a:bodyPr wrap="square" rtlCol="0">
            <a:spAutoFit/>
          </a:bodyPr>
          <a:lstStyle/>
          <a:p>
            <a:r>
              <a:rPr lang="en-US" dirty="0"/>
              <a:t>Figure: Total EHP cost for District 1 (realistic coverage)</a:t>
            </a:r>
          </a:p>
        </p:txBody>
      </p:sp>
      <p:grpSp>
        <p:nvGrpSpPr>
          <p:cNvPr id="22" name="Group 21">
            <a:extLst>
              <a:ext uri="{FF2B5EF4-FFF2-40B4-BE49-F238E27FC236}">
                <a16:creationId xmlns:a16="http://schemas.microsoft.com/office/drawing/2014/main" id="{BB44D22D-B899-4A49-B960-809656317986}"/>
              </a:ext>
            </a:extLst>
          </p:cNvPr>
          <p:cNvGrpSpPr/>
          <p:nvPr/>
        </p:nvGrpSpPr>
        <p:grpSpPr>
          <a:xfrm>
            <a:off x="559568" y="1886113"/>
            <a:ext cx="2230455" cy="2094593"/>
            <a:chOff x="1076339" y="2033832"/>
            <a:chExt cx="1891937" cy="1698172"/>
          </a:xfrm>
          <a:solidFill>
            <a:schemeClr val="tx2"/>
          </a:solidFill>
        </p:grpSpPr>
        <p:sp>
          <p:nvSpPr>
            <p:cNvPr id="19" name="Oval 18">
              <a:extLst>
                <a:ext uri="{FF2B5EF4-FFF2-40B4-BE49-F238E27FC236}">
                  <a16:creationId xmlns:a16="http://schemas.microsoft.com/office/drawing/2014/main" id="{E236E5B0-D479-1849-A0C2-56B5046AC903}"/>
                </a:ext>
              </a:extLst>
            </p:cNvPr>
            <p:cNvSpPr/>
            <p:nvPr/>
          </p:nvSpPr>
          <p:spPr>
            <a:xfrm>
              <a:off x="1076339" y="2033832"/>
              <a:ext cx="1891937" cy="169817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0DFE4FD-8C76-2940-849E-5D5D2147EF7F}"/>
                </a:ext>
              </a:extLst>
            </p:cNvPr>
            <p:cNvSpPr txBox="1"/>
            <p:nvPr/>
          </p:nvSpPr>
          <p:spPr>
            <a:xfrm>
              <a:off x="1308008" y="2352221"/>
              <a:ext cx="1393054" cy="1010100"/>
            </a:xfrm>
            <a:prstGeom prst="rect">
              <a:avLst/>
            </a:prstGeom>
            <a:noFill/>
          </p:spPr>
          <p:txBody>
            <a:bodyPr wrap="square" rtlCol="0">
              <a:spAutoFit/>
            </a:bodyPr>
            <a:lstStyle/>
            <a:p>
              <a:pPr algn="ctr"/>
              <a:r>
                <a:rPr lang="en-US" b="1" dirty="0">
                  <a:solidFill>
                    <a:schemeClr val="bg1"/>
                  </a:solidFill>
                </a:rPr>
                <a:t>Total EHP Cost </a:t>
              </a:r>
            </a:p>
            <a:p>
              <a:pPr algn="ctr"/>
              <a:r>
                <a:rPr lang="en-US" b="1" dirty="0">
                  <a:solidFill>
                    <a:schemeClr val="bg1"/>
                  </a:solidFill>
                </a:rPr>
                <a:t>(Realistic coverage) </a:t>
              </a:r>
            </a:p>
            <a:p>
              <a:pPr algn="ctr"/>
              <a:r>
                <a:rPr lang="en-US" dirty="0">
                  <a:solidFill>
                    <a:schemeClr val="bg1"/>
                  </a:solidFill>
                </a:rPr>
                <a:t>MK662 million</a:t>
              </a:r>
            </a:p>
          </p:txBody>
        </p:sp>
      </p:grpSp>
      <p:pic>
        <p:nvPicPr>
          <p:cNvPr id="15" name="Content Placeholder 13">
            <a:extLst>
              <a:ext uri="{FF2B5EF4-FFF2-40B4-BE49-F238E27FC236}">
                <a16:creationId xmlns:a16="http://schemas.microsoft.com/office/drawing/2014/main" id="{7643BE6A-10E6-CC4A-91EF-5F51CFF4B19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534907" y="1514836"/>
            <a:ext cx="8693962" cy="5343164"/>
          </a:xfrm>
          <a:prstGeom prst="rect">
            <a:avLst/>
          </a:prstGeom>
        </p:spPr>
      </p:pic>
      <p:pic>
        <p:nvPicPr>
          <p:cNvPr id="16" name="Content Placeholder 6">
            <a:extLst>
              <a:ext uri="{FF2B5EF4-FFF2-40B4-BE49-F238E27FC236}">
                <a16:creationId xmlns:a16="http://schemas.microsoft.com/office/drawing/2014/main" id="{813E4B95-1490-C74C-AEF0-E1942C281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516" y="2036426"/>
            <a:ext cx="6988485" cy="4299983"/>
          </a:xfrm>
          <a:prstGeom prst="rect">
            <a:avLst/>
          </a:prstGeom>
        </p:spPr>
      </p:pic>
      <p:grpSp>
        <p:nvGrpSpPr>
          <p:cNvPr id="14" name="Group 13">
            <a:extLst>
              <a:ext uri="{FF2B5EF4-FFF2-40B4-BE49-F238E27FC236}">
                <a16:creationId xmlns:a16="http://schemas.microsoft.com/office/drawing/2014/main" id="{48A7B6D1-EC03-184C-A78A-D69C4FD89741}"/>
              </a:ext>
            </a:extLst>
          </p:cNvPr>
          <p:cNvGrpSpPr/>
          <p:nvPr/>
        </p:nvGrpSpPr>
        <p:grpSpPr>
          <a:xfrm>
            <a:off x="431075" y="11590"/>
            <a:ext cx="10788372" cy="328629"/>
            <a:chOff x="431075" y="11590"/>
            <a:chExt cx="10788372" cy="328629"/>
          </a:xfrm>
        </p:grpSpPr>
        <p:graphicFrame>
          <p:nvGraphicFramePr>
            <p:cNvPr id="25" name="Diagram 24">
              <a:extLst>
                <a:ext uri="{FF2B5EF4-FFF2-40B4-BE49-F238E27FC236}">
                  <a16:creationId xmlns:a16="http://schemas.microsoft.com/office/drawing/2014/main" id="{6E22B894-13E8-4543-AF38-A1B3BD8EDD1B}"/>
                </a:ext>
              </a:extLst>
            </p:cNvPr>
            <p:cNvGraphicFramePr/>
            <p:nvPr>
              <p:extLst>
                <p:ext uri="{D42A27DB-BD31-4B8C-83A1-F6EECF244321}">
                  <p14:modId xmlns:p14="http://schemas.microsoft.com/office/powerpoint/2010/main" val="1790822897"/>
                </p:ext>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6" name="Group 25">
              <a:extLst>
                <a:ext uri="{FF2B5EF4-FFF2-40B4-BE49-F238E27FC236}">
                  <a16:creationId xmlns:a16="http://schemas.microsoft.com/office/drawing/2014/main" id="{40ED3A7E-D5F6-ED47-9FDD-8CF62C8EFD7C}"/>
                </a:ext>
              </a:extLst>
            </p:cNvPr>
            <p:cNvGrpSpPr/>
            <p:nvPr/>
          </p:nvGrpSpPr>
          <p:grpSpPr>
            <a:xfrm>
              <a:off x="431075" y="11590"/>
              <a:ext cx="1894114" cy="328629"/>
              <a:chOff x="6954919" y="0"/>
              <a:chExt cx="1894114" cy="328629"/>
            </a:xfrm>
          </p:grpSpPr>
          <p:sp>
            <p:nvSpPr>
              <p:cNvPr id="27" name="Chevron 26">
                <a:extLst>
                  <a:ext uri="{FF2B5EF4-FFF2-40B4-BE49-F238E27FC236}">
                    <a16:creationId xmlns:a16="http://schemas.microsoft.com/office/drawing/2014/main" id="{BA19481F-80A8-2045-B599-2E0C5822C3A4}"/>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8" name="Chevron 4">
                <a:extLst>
                  <a:ext uri="{FF2B5EF4-FFF2-40B4-BE49-F238E27FC236}">
                    <a16:creationId xmlns:a16="http://schemas.microsoft.com/office/drawing/2014/main" id="{A95D3890-111C-0D45-92CB-8B310F09DFBB}"/>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sp>
        <p:nvSpPr>
          <p:cNvPr id="30" name="Title 1">
            <a:extLst>
              <a:ext uri="{FF2B5EF4-FFF2-40B4-BE49-F238E27FC236}">
                <a16:creationId xmlns:a16="http://schemas.microsoft.com/office/drawing/2014/main" id="{B0CBB2FF-0F46-6340-9FEF-FF9AA93A5B5E}"/>
              </a:ext>
            </a:extLst>
          </p:cNvPr>
          <p:cNvSpPr>
            <a:spLocks noGrp="1"/>
          </p:cNvSpPr>
          <p:nvPr>
            <p:ph type="title"/>
          </p:nvPr>
        </p:nvSpPr>
        <p:spPr>
          <a:xfrm>
            <a:off x="838200" y="232961"/>
            <a:ext cx="10246895" cy="1034520"/>
          </a:xfrm>
        </p:spPr>
        <p:txBody>
          <a:bodyPr>
            <a:normAutofit fontScale="90000"/>
          </a:bodyPr>
          <a:lstStyle/>
          <a:p>
            <a:pPr algn="ctr"/>
            <a:r>
              <a:rPr lang="en-US" sz="3100" b="1" dirty="0"/>
              <a:t>RAF Option 4: EHP intervention need (realistic coverage)</a:t>
            </a:r>
            <a:br>
              <a:rPr lang="en-US" b="1" dirty="0"/>
            </a:br>
            <a:r>
              <a:rPr lang="en-US" sz="3100" dirty="0"/>
              <a:t>The Case of District 1</a:t>
            </a:r>
            <a:endParaRPr lang="en-US" dirty="0"/>
          </a:p>
        </p:txBody>
      </p:sp>
    </p:spTree>
    <p:extLst>
      <p:ext uri="{BB962C8B-B14F-4D97-AF65-F5344CB8AC3E}">
        <p14:creationId xmlns:p14="http://schemas.microsoft.com/office/powerpoint/2010/main" val="342066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5"/>
                                        </p:tgtEl>
                                        <p:attrNameLst>
                                          <p:attrName>style.opacity</p:attrName>
                                        </p:attrNameLst>
                                      </p:cBhvr>
                                      <p:to>
                                        <p:strVal val="0.4"/>
                                      </p:to>
                                    </p:set>
                                    <p:animEffect filter="image" prLst="opacity: 0.4">
                                      <p:cBhvr rctx="IE">
                                        <p:cTn id="7" dur="indefinite"/>
                                        <p:tgtEl>
                                          <p:spTgt spid="15"/>
                                        </p:tgtEl>
                                      </p:cBhvr>
                                    </p:animEffect>
                                  </p:childTnLst>
                                </p:cTn>
                              </p:par>
                              <p:par>
                                <p:cTn id="8" presetID="9" presetClass="emph" presetSubtype="0" nodeType="withEffect">
                                  <p:stCondLst>
                                    <p:cond delay="0"/>
                                  </p:stCondLst>
                                  <p:childTnLst>
                                    <p:set>
                                      <p:cBhvr>
                                        <p:cTn id="9" dur="indefinite"/>
                                        <p:tgtEl>
                                          <p:spTgt spid="17"/>
                                        </p:tgtEl>
                                        <p:attrNameLst>
                                          <p:attrName>style.opacity</p:attrName>
                                        </p:attrNameLst>
                                      </p:cBhvr>
                                      <p:to>
                                        <p:strVal val="0.25"/>
                                      </p:to>
                                    </p:set>
                                    <p:animEffect filter="image" prLst="opacity: 0.25">
                                      <p:cBhvr rctx="IE">
                                        <p:cTn id="10" dur="indefinite"/>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1000" fill="hold"/>
                                        <p:tgtEl>
                                          <p:spTgt spid="22"/>
                                        </p:tgtEl>
                                        <p:attrNameLst>
                                          <p:attrName>ppt_w</p:attrName>
                                        </p:attrNameLst>
                                      </p:cBhvr>
                                      <p:tavLst>
                                        <p:tav tm="0">
                                          <p:val>
                                            <p:strVal val="#ppt_w*0.70"/>
                                          </p:val>
                                        </p:tav>
                                        <p:tav tm="100000">
                                          <p:val>
                                            <p:strVal val="#ppt_w"/>
                                          </p:val>
                                        </p:tav>
                                      </p:tavLst>
                                    </p:anim>
                                    <p:anim calcmode="lin" valueType="num">
                                      <p:cBhvr>
                                        <p:cTn id="16" dur="1000" fill="hold"/>
                                        <p:tgtEl>
                                          <p:spTgt spid="22"/>
                                        </p:tgtEl>
                                        <p:attrNameLst>
                                          <p:attrName>ppt_h</p:attrName>
                                        </p:attrNameLst>
                                      </p:cBhvr>
                                      <p:tavLst>
                                        <p:tav tm="0">
                                          <p:val>
                                            <p:strVal val="#ppt_h"/>
                                          </p:val>
                                        </p:tav>
                                        <p:tav tm="100000">
                                          <p:val>
                                            <p:strVal val="#ppt_h"/>
                                          </p:val>
                                        </p:tav>
                                      </p:tavLst>
                                    </p:anim>
                                    <p:animEffect transition="in" filter="fade">
                                      <p:cBhvr>
                                        <p:cTn id="17" dur="1000"/>
                                        <p:tgtEl>
                                          <p:spTgt spid="22"/>
                                        </p:tgtEl>
                                      </p:cBhvr>
                                    </p:animEffect>
                                  </p:childTnLst>
                                </p:cTn>
                              </p:par>
                              <p:par>
                                <p:cTn id="18" presetID="55"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1000" fill="hold"/>
                                        <p:tgtEl>
                                          <p:spTgt spid="16"/>
                                        </p:tgtEl>
                                        <p:attrNameLst>
                                          <p:attrName>ppt_w</p:attrName>
                                        </p:attrNameLst>
                                      </p:cBhvr>
                                      <p:tavLst>
                                        <p:tav tm="0">
                                          <p:val>
                                            <p:strVal val="#ppt_w*0.70"/>
                                          </p:val>
                                        </p:tav>
                                        <p:tav tm="100000">
                                          <p:val>
                                            <p:strVal val="#ppt_w"/>
                                          </p:val>
                                        </p:tav>
                                      </p:tavLst>
                                    </p:anim>
                                    <p:anim calcmode="lin" valueType="num">
                                      <p:cBhvr>
                                        <p:cTn id="21" dur="1000" fill="hold"/>
                                        <p:tgtEl>
                                          <p:spTgt spid="16"/>
                                        </p:tgtEl>
                                        <p:attrNameLst>
                                          <p:attrName>ppt_h</p:attrName>
                                        </p:attrNameLst>
                                      </p:cBhvr>
                                      <p:tavLst>
                                        <p:tav tm="0">
                                          <p:val>
                                            <p:strVal val="#ppt_h"/>
                                          </p:val>
                                        </p:tav>
                                        <p:tav tm="100000">
                                          <p:val>
                                            <p:strVal val="#ppt_h"/>
                                          </p:val>
                                        </p:tav>
                                      </p:tavLst>
                                    </p:anim>
                                    <p:animEffect transition="in" filter="fade">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xit" presetSubtype="0" fill="hold" nodeType="clickEffect">
                                  <p:stCondLst>
                                    <p:cond delay="0"/>
                                  </p:stCondLst>
                                  <p:childTnLst>
                                    <p:anim calcmode="lin" valueType="num">
                                      <p:cBhvr>
                                        <p:cTn id="26" dur="1000"/>
                                        <p:tgtEl>
                                          <p:spTgt spid="15"/>
                                        </p:tgtEl>
                                        <p:attrNameLst>
                                          <p:attrName>ppt_w</p:attrName>
                                        </p:attrNameLst>
                                      </p:cBhvr>
                                      <p:tavLst>
                                        <p:tav tm="0">
                                          <p:val>
                                            <p:strVal val="ppt_w"/>
                                          </p:val>
                                        </p:tav>
                                        <p:tav tm="100000">
                                          <p:val>
                                            <p:strVal val="ppt_w*0.70"/>
                                          </p:val>
                                        </p:tav>
                                      </p:tavLst>
                                    </p:anim>
                                    <p:anim calcmode="lin" valueType="num">
                                      <p:cBhvr>
                                        <p:cTn id="27" dur="1000"/>
                                        <p:tgtEl>
                                          <p:spTgt spid="15"/>
                                        </p:tgtEl>
                                        <p:attrNameLst>
                                          <p:attrName>ppt_h</p:attrName>
                                        </p:attrNameLst>
                                      </p:cBhvr>
                                      <p:tavLst>
                                        <p:tav tm="0">
                                          <p:val>
                                            <p:strVal val="ppt_h"/>
                                          </p:val>
                                        </p:tav>
                                        <p:tav tm="100000">
                                          <p:val>
                                            <p:strVal val="ppt_h"/>
                                          </p:val>
                                        </p:tav>
                                      </p:tavLst>
                                    </p:anim>
                                    <p:animEffect transition="out" filter="fade">
                                      <p:cBhvr>
                                        <p:cTn id="28" dur="1000"/>
                                        <p:tgtEl>
                                          <p:spTgt spid="15"/>
                                        </p:tgtEl>
                                      </p:cBhvr>
                                    </p:animEffect>
                                    <p:set>
                                      <p:cBhvr>
                                        <p:cTn id="29" dur="1" fill="hold">
                                          <p:stCondLst>
                                            <p:cond delay="999"/>
                                          </p:stCondLst>
                                        </p:cTn>
                                        <p:tgtEl>
                                          <p:spTgt spid="15"/>
                                        </p:tgtEl>
                                        <p:attrNameLst>
                                          <p:attrName>style.visibility</p:attrName>
                                        </p:attrNameLst>
                                      </p:cBhvr>
                                      <p:to>
                                        <p:strVal val="hidden"/>
                                      </p:to>
                                    </p:set>
                                  </p:childTnLst>
                                </p:cTn>
                              </p:par>
                              <p:par>
                                <p:cTn id="30" presetID="55" presetClass="exit" presetSubtype="0" fill="hold" nodeType="withEffect">
                                  <p:stCondLst>
                                    <p:cond delay="0"/>
                                  </p:stCondLst>
                                  <p:childTnLst>
                                    <p:anim calcmode="lin" valueType="num">
                                      <p:cBhvr>
                                        <p:cTn id="31" dur="1000"/>
                                        <p:tgtEl>
                                          <p:spTgt spid="17"/>
                                        </p:tgtEl>
                                        <p:attrNameLst>
                                          <p:attrName>ppt_w</p:attrName>
                                        </p:attrNameLst>
                                      </p:cBhvr>
                                      <p:tavLst>
                                        <p:tav tm="0">
                                          <p:val>
                                            <p:strVal val="ppt_w"/>
                                          </p:val>
                                        </p:tav>
                                        <p:tav tm="100000">
                                          <p:val>
                                            <p:strVal val="ppt_w*0.70"/>
                                          </p:val>
                                        </p:tav>
                                      </p:tavLst>
                                    </p:anim>
                                    <p:anim calcmode="lin" valueType="num">
                                      <p:cBhvr>
                                        <p:cTn id="32" dur="1000"/>
                                        <p:tgtEl>
                                          <p:spTgt spid="17"/>
                                        </p:tgtEl>
                                        <p:attrNameLst>
                                          <p:attrName>ppt_h</p:attrName>
                                        </p:attrNameLst>
                                      </p:cBhvr>
                                      <p:tavLst>
                                        <p:tav tm="0">
                                          <p:val>
                                            <p:strVal val="ppt_h"/>
                                          </p:val>
                                        </p:tav>
                                        <p:tav tm="100000">
                                          <p:val>
                                            <p:strVal val="ppt_h"/>
                                          </p:val>
                                        </p:tav>
                                      </p:tavLst>
                                    </p:anim>
                                    <p:animEffect transition="out" filter="fade">
                                      <p:cBhvr>
                                        <p:cTn id="33" dur="1000"/>
                                        <p:tgtEl>
                                          <p:spTgt spid="17"/>
                                        </p:tgtEl>
                                      </p:cBhvr>
                                    </p:animEffect>
                                    <p:set>
                                      <p:cBhvr>
                                        <p:cTn id="34"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D83CA-0F81-D447-ABB7-24B0572A7482}" type="slidenum">
              <a:rPr lang="en-US" smtClean="0"/>
              <a:t>30</a:t>
            </a:fld>
            <a:endParaRPr lang="en-US" dirty="0"/>
          </a:p>
        </p:txBody>
      </p:sp>
      <p:grpSp>
        <p:nvGrpSpPr>
          <p:cNvPr id="10" name="Group 9">
            <a:extLst>
              <a:ext uri="{FF2B5EF4-FFF2-40B4-BE49-F238E27FC236}">
                <a16:creationId xmlns:a16="http://schemas.microsoft.com/office/drawing/2014/main" id="{9FD1F4E3-292E-A14C-A8D8-22365145BC5E}"/>
              </a:ext>
            </a:extLst>
          </p:cNvPr>
          <p:cNvGrpSpPr/>
          <p:nvPr/>
        </p:nvGrpSpPr>
        <p:grpSpPr>
          <a:xfrm>
            <a:off x="431075" y="11590"/>
            <a:ext cx="10788372" cy="328629"/>
            <a:chOff x="431075" y="11590"/>
            <a:chExt cx="10788372" cy="328629"/>
          </a:xfrm>
        </p:grpSpPr>
        <p:graphicFrame>
          <p:nvGraphicFramePr>
            <p:cNvPr id="11" name="Diagram 10">
              <a:extLst>
                <a:ext uri="{FF2B5EF4-FFF2-40B4-BE49-F238E27FC236}">
                  <a16:creationId xmlns:a16="http://schemas.microsoft.com/office/drawing/2014/main" id="{8D137D75-CCF3-D34F-8E14-51D9830C028E}"/>
                </a:ext>
              </a:extLst>
            </p:cNvPr>
            <p:cNvGraphicFramePr/>
            <p:nvPr>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8DDF2BC6-5902-2348-81AF-606F4252B587}"/>
                </a:ext>
              </a:extLst>
            </p:cNvPr>
            <p:cNvGrpSpPr/>
            <p:nvPr/>
          </p:nvGrpSpPr>
          <p:grpSpPr>
            <a:xfrm>
              <a:off x="431075" y="11590"/>
              <a:ext cx="1894114" cy="328629"/>
              <a:chOff x="6954919" y="0"/>
              <a:chExt cx="1894114" cy="328629"/>
            </a:xfrm>
          </p:grpSpPr>
          <p:sp>
            <p:nvSpPr>
              <p:cNvPr id="13" name="Chevron 12">
                <a:extLst>
                  <a:ext uri="{FF2B5EF4-FFF2-40B4-BE49-F238E27FC236}">
                    <a16:creationId xmlns:a16="http://schemas.microsoft.com/office/drawing/2014/main" id="{40682286-0C8E-D442-9C36-DB2E1BE4F8C7}"/>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4" name="Chevron 4">
                <a:extLst>
                  <a:ext uri="{FF2B5EF4-FFF2-40B4-BE49-F238E27FC236}">
                    <a16:creationId xmlns:a16="http://schemas.microsoft.com/office/drawing/2014/main" id="{ED680083-D184-A447-BF21-8B99285F75E8}"/>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sp>
        <p:nvSpPr>
          <p:cNvPr id="15" name="Title 1">
            <a:extLst>
              <a:ext uri="{FF2B5EF4-FFF2-40B4-BE49-F238E27FC236}">
                <a16:creationId xmlns:a16="http://schemas.microsoft.com/office/drawing/2014/main" id="{CA9F0FF2-0535-8E4A-B136-63A7F5611E59}"/>
              </a:ext>
            </a:extLst>
          </p:cNvPr>
          <p:cNvSpPr>
            <a:spLocks noGrp="1"/>
          </p:cNvSpPr>
          <p:nvPr>
            <p:ph type="title"/>
          </p:nvPr>
        </p:nvSpPr>
        <p:spPr>
          <a:xfrm>
            <a:off x="-395415" y="-272199"/>
            <a:ext cx="12024209" cy="1547102"/>
          </a:xfrm>
        </p:spPr>
        <p:txBody>
          <a:bodyPr>
            <a:normAutofit/>
          </a:bodyPr>
          <a:lstStyle/>
          <a:p>
            <a:pPr algn="ctr"/>
            <a:r>
              <a:rPr lang="en-US" sz="3200" b="1" dirty="0"/>
              <a:t>Option 5: EHP intervention need (excluding partner contributions)</a:t>
            </a:r>
            <a:endParaRPr lang="en-US" sz="3200" dirty="0"/>
          </a:p>
        </p:txBody>
      </p:sp>
      <p:grpSp>
        <p:nvGrpSpPr>
          <p:cNvPr id="16" name="Group 15">
            <a:extLst>
              <a:ext uri="{FF2B5EF4-FFF2-40B4-BE49-F238E27FC236}">
                <a16:creationId xmlns:a16="http://schemas.microsoft.com/office/drawing/2014/main" id="{387D3F59-E091-284A-A23C-84208D8F8B76}"/>
              </a:ext>
            </a:extLst>
          </p:cNvPr>
          <p:cNvGrpSpPr/>
          <p:nvPr/>
        </p:nvGrpSpPr>
        <p:grpSpPr>
          <a:xfrm>
            <a:off x="3625286" y="1730470"/>
            <a:ext cx="5441264" cy="1177441"/>
            <a:chOff x="4642412" y="1693988"/>
            <a:chExt cx="1954380" cy="416566"/>
          </a:xfrm>
          <a:solidFill>
            <a:schemeClr val="accent5">
              <a:lumMod val="75000"/>
            </a:schemeClr>
          </a:solidFill>
        </p:grpSpPr>
        <p:sp>
          <p:nvSpPr>
            <p:cNvPr id="17" name="Text Box 6">
              <a:extLst>
                <a:ext uri="{FF2B5EF4-FFF2-40B4-BE49-F238E27FC236}">
                  <a16:creationId xmlns:a16="http://schemas.microsoft.com/office/drawing/2014/main" id="{C2C8CCB5-4AE0-5040-9004-07577E0D5FEB}"/>
                </a:ext>
              </a:extLst>
            </p:cNvPr>
            <p:cNvSpPr txBox="1"/>
            <p:nvPr/>
          </p:nvSpPr>
          <p:spPr>
            <a:xfrm>
              <a:off x="4642412" y="1701614"/>
              <a:ext cx="785495"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Numbe</a:t>
              </a: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r of patients requiring intervention</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7">
              <a:extLst>
                <a:ext uri="{FF2B5EF4-FFF2-40B4-BE49-F238E27FC236}">
                  <a16:creationId xmlns:a16="http://schemas.microsoft.com/office/drawing/2014/main" id="{91A2A5D2-8A89-F940-BE7C-3C78A499FB3C}"/>
                </a:ext>
              </a:extLst>
            </p:cNvPr>
            <p:cNvSpPr txBox="1"/>
            <p:nvPr/>
          </p:nvSpPr>
          <p:spPr>
            <a:xfrm>
              <a:off x="5761184" y="1693988"/>
              <a:ext cx="835608" cy="408940"/>
            </a:xfrm>
            <a:prstGeom prst="rect">
              <a:avLst/>
            </a:prstGeom>
            <a:grp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Cost per person per year by intervention</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9" name="Text Box 7">
            <a:extLst>
              <a:ext uri="{FF2B5EF4-FFF2-40B4-BE49-F238E27FC236}">
                <a16:creationId xmlns:a16="http://schemas.microsoft.com/office/drawing/2014/main" id="{66CA2390-FDA2-5943-A484-4E9CF7E0A5B7}"/>
              </a:ext>
            </a:extLst>
          </p:cNvPr>
          <p:cNvSpPr txBox="1"/>
          <p:nvPr/>
        </p:nvSpPr>
        <p:spPr>
          <a:xfrm>
            <a:off x="126627" y="1558692"/>
            <a:ext cx="2573030" cy="1685916"/>
          </a:xfrm>
          <a:prstGeom prst="rect">
            <a:avLst/>
          </a:prstGeom>
          <a:solidFill>
            <a:schemeClr val="accent5">
              <a:lumMod val="75000"/>
            </a:schemeClr>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Total expected expenditure on drugs and commodities for one intervention</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Equal 19">
            <a:extLst>
              <a:ext uri="{FF2B5EF4-FFF2-40B4-BE49-F238E27FC236}">
                <a16:creationId xmlns:a16="http://schemas.microsoft.com/office/drawing/2014/main" id="{222CBD3B-9BCB-6C4F-8264-CCB1945C323C}"/>
              </a:ext>
            </a:extLst>
          </p:cNvPr>
          <p:cNvSpPr/>
          <p:nvPr/>
        </p:nvSpPr>
        <p:spPr>
          <a:xfrm>
            <a:off x="2699657" y="2094757"/>
            <a:ext cx="885371" cy="495038"/>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Multiply 20">
            <a:extLst>
              <a:ext uri="{FF2B5EF4-FFF2-40B4-BE49-F238E27FC236}">
                <a16:creationId xmlns:a16="http://schemas.microsoft.com/office/drawing/2014/main" id="{555364EF-923A-934B-B4B7-A21778D0E32C}"/>
              </a:ext>
            </a:extLst>
          </p:cNvPr>
          <p:cNvSpPr/>
          <p:nvPr/>
        </p:nvSpPr>
        <p:spPr>
          <a:xfrm>
            <a:off x="5898786" y="1996353"/>
            <a:ext cx="754742" cy="691846"/>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y 21">
            <a:extLst>
              <a:ext uri="{FF2B5EF4-FFF2-40B4-BE49-F238E27FC236}">
                <a16:creationId xmlns:a16="http://schemas.microsoft.com/office/drawing/2014/main" id="{C83C295C-D6AA-FD40-A977-CCF9982752C7}"/>
              </a:ext>
            </a:extLst>
          </p:cNvPr>
          <p:cNvSpPr/>
          <p:nvPr/>
        </p:nvSpPr>
        <p:spPr>
          <a:xfrm>
            <a:off x="9205469" y="1933095"/>
            <a:ext cx="754742" cy="691846"/>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Box 7">
            <a:extLst>
              <a:ext uri="{FF2B5EF4-FFF2-40B4-BE49-F238E27FC236}">
                <a16:creationId xmlns:a16="http://schemas.microsoft.com/office/drawing/2014/main" id="{38502607-3678-CB49-BF16-54DF0D76C2B1}"/>
              </a:ext>
            </a:extLst>
          </p:cNvPr>
          <p:cNvSpPr txBox="1"/>
          <p:nvPr/>
        </p:nvSpPr>
        <p:spPr>
          <a:xfrm>
            <a:off x="10099130" y="1730470"/>
            <a:ext cx="1912834" cy="1155886"/>
          </a:xfrm>
          <a:prstGeom prst="rect">
            <a:avLst/>
          </a:prstGeom>
          <a:solidFill>
            <a:schemeClr val="accent1">
              <a:lumMod val="40000"/>
              <a:lumOff val="60000"/>
            </a:schemeClr>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 of drugs and commodities budget funded by the govt.</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4" name="Group 23">
            <a:extLst>
              <a:ext uri="{FF2B5EF4-FFF2-40B4-BE49-F238E27FC236}">
                <a16:creationId xmlns:a16="http://schemas.microsoft.com/office/drawing/2014/main" id="{22DAC591-CF4B-C14C-BEDA-EF33E416836B}"/>
              </a:ext>
            </a:extLst>
          </p:cNvPr>
          <p:cNvGrpSpPr/>
          <p:nvPr/>
        </p:nvGrpSpPr>
        <p:grpSpPr>
          <a:xfrm>
            <a:off x="3625286" y="5279861"/>
            <a:ext cx="1446449" cy="610317"/>
            <a:chOff x="972552" y="5209912"/>
            <a:chExt cx="1446449" cy="610317"/>
          </a:xfrm>
        </p:grpSpPr>
        <p:sp>
          <p:nvSpPr>
            <p:cNvPr id="25" name="Oval 24">
              <a:extLst>
                <a:ext uri="{FF2B5EF4-FFF2-40B4-BE49-F238E27FC236}">
                  <a16:creationId xmlns:a16="http://schemas.microsoft.com/office/drawing/2014/main" id="{0BE86861-3D66-B74A-AAC9-665A40412956}"/>
                </a:ext>
              </a:extLst>
            </p:cNvPr>
            <p:cNvSpPr/>
            <p:nvPr/>
          </p:nvSpPr>
          <p:spPr>
            <a:xfrm>
              <a:off x="1088571" y="5209912"/>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1D268DD-2283-6A45-BFBF-9B2140B523BD}"/>
                </a:ext>
              </a:extLst>
            </p:cNvPr>
            <p:cNvSpPr txBox="1"/>
            <p:nvPr/>
          </p:nvSpPr>
          <p:spPr>
            <a:xfrm>
              <a:off x="972552" y="5336684"/>
              <a:ext cx="1446449" cy="369332"/>
            </a:xfrm>
            <a:prstGeom prst="rect">
              <a:avLst/>
            </a:prstGeom>
            <a:noFill/>
          </p:spPr>
          <p:txBody>
            <a:bodyPr wrap="square" rtlCol="0">
              <a:spAutoFit/>
            </a:bodyPr>
            <a:lstStyle/>
            <a:p>
              <a:pPr algn="ctr"/>
              <a:r>
                <a:rPr lang="en-US" b="1" dirty="0"/>
                <a:t>50,000</a:t>
              </a:r>
            </a:p>
          </p:txBody>
        </p:sp>
      </p:grpSp>
      <p:sp>
        <p:nvSpPr>
          <p:cNvPr id="27" name="TextBox 26">
            <a:extLst>
              <a:ext uri="{FF2B5EF4-FFF2-40B4-BE49-F238E27FC236}">
                <a16:creationId xmlns:a16="http://schemas.microsoft.com/office/drawing/2014/main" id="{D56061E8-7C63-2846-9991-688446AC01E8}"/>
              </a:ext>
            </a:extLst>
          </p:cNvPr>
          <p:cNvSpPr txBox="1"/>
          <p:nvPr/>
        </p:nvSpPr>
        <p:spPr>
          <a:xfrm>
            <a:off x="3557233" y="4591798"/>
            <a:ext cx="1589013" cy="523220"/>
          </a:xfrm>
          <a:prstGeom prst="rect">
            <a:avLst/>
          </a:prstGeom>
          <a:noFill/>
        </p:spPr>
        <p:txBody>
          <a:bodyPr wrap="square" rtlCol="0">
            <a:spAutoFit/>
          </a:bodyPr>
          <a:lstStyle/>
          <a:p>
            <a:pPr algn="ctr"/>
            <a:r>
              <a:rPr lang="en-US" sz="1400" b="1" dirty="0"/>
              <a:t>Number of pregnant women</a:t>
            </a:r>
          </a:p>
        </p:txBody>
      </p:sp>
      <p:grpSp>
        <p:nvGrpSpPr>
          <p:cNvPr id="28" name="Group 27">
            <a:extLst>
              <a:ext uri="{FF2B5EF4-FFF2-40B4-BE49-F238E27FC236}">
                <a16:creationId xmlns:a16="http://schemas.microsoft.com/office/drawing/2014/main" id="{6D49E61D-0A16-C34C-B5DB-6DBD42B6D47E}"/>
              </a:ext>
            </a:extLst>
          </p:cNvPr>
          <p:cNvGrpSpPr/>
          <p:nvPr/>
        </p:nvGrpSpPr>
        <p:grpSpPr>
          <a:xfrm>
            <a:off x="6087442" y="5224860"/>
            <a:ext cx="1236618" cy="610317"/>
            <a:chOff x="3714430" y="5205339"/>
            <a:chExt cx="1236618" cy="610317"/>
          </a:xfrm>
        </p:grpSpPr>
        <p:sp>
          <p:nvSpPr>
            <p:cNvPr id="29" name="Oval 28">
              <a:extLst>
                <a:ext uri="{FF2B5EF4-FFF2-40B4-BE49-F238E27FC236}">
                  <a16:creationId xmlns:a16="http://schemas.microsoft.com/office/drawing/2014/main" id="{C6A468F3-EA5D-5148-B902-F23DE9EB8F0C}"/>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43BC4E2-F1C2-874D-ACF5-7E7479FD195B}"/>
                </a:ext>
              </a:extLst>
            </p:cNvPr>
            <p:cNvSpPr txBox="1"/>
            <p:nvPr/>
          </p:nvSpPr>
          <p:spPr>
            <a:xfrm>
              <a:off x="3962625" y="5336684"/>
              <a:ext cx="740228" cy="369332"/>
            </a:xfrm>
            <a:prstGeom prst="rect">
              <a:avLst/>
            </a:prstGeom>
            <a:noFill/>
          </p:spPr>
          <p:txBody>
            <a:bodyPr wrap="square" rtlCol="0">
              <a:spAutoFit/>
            </a:bodyPr>
            <a:lstStyle/>
            <a:p>
              <a:pPr algn="ctr"/>
              <a:r>
                <a:rPr lang="en-US" b="1" dirty="0"/>
                <a:t>30%</a:t>
              </a:r>
            </a:p>
          </p:txBody>
        </p:sp>
      </p:grpSp>
      <p:sp>
        <p:nvSpPr>
          <p:cNvPr id="31" name="TextBox 30">
            <a:extLst>
              <a:ext uri="{FF2B5EF4-FFF2-40B4-BE49-F238E27FC236}">
                <a16:creationId xmlns:a16="http://schemas.microsoft.com/office/drawing/2014/main" id="{9413DF80-1A24-0546-95B5-5DE585A8934A}"/>
              </a:ext>
            </a:extLst>
          </p:cNvPr>
          <p:cNvSpPr txBox="1"/>
          <p:nvPr/>
        </p:nvSpPr>
        <p:spPr>
          <a:xfrm>
            <a:off x="5498829" y="4591958"/>
            <a:ext cx="2482546" cy="523220"/>
          </a:xfrm>
          <a:prstGeom prst="rect">
            <a:avLst/>
          </a:prstGeom>
          <a:noFill/>
        </p:spPr>
        <p:txBody>
          <a:bodyPr wrap="square" rtlCol="0">
            <a:spAutoFit/>
          </a:bodyPr>
          <a:lstStyle/>
          <a:p>
            <a:pPr algn="ctr"/>
            <a:r>
              <a:rPr lang="en-US" sz="1400" b="1" dirty="0"/>
              <a:t>% of pregnant women who need deworming treatment</a:t>
            </a:r>
          </a:p>
        </p:txBody>
      </p:sp>
      <p:sp>
        <p:nvSpPr>
          <p:cNvPr id="32" name="Multiply 31">
            <a:extLst>
              <a:ext uri="{FF2B5EF4-FFF2-40B4-BE49-F238E27FC236}">
                <a16:creationId xmlns:a16="http://schemas.microsoft.com/office/drawing/2014/main" id="{C6571264-C028-7241-880D-82ECEF7AA003}"/>
              </a:ext>
            </a:extLst>
          </p:cNvPr>
          <p:cNvSpPr/>
          <p:nvPr/>
        </p:nvSpPr>
        <p:spPr>
          <a:xfrm>
            <a:off x="5233385" y="5288819"/>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0B07D86-9248-D841-AF1D-DA1052278E04}"/>
              </a:ext>
            </a:extLst>
          </p:cNvPr>
          <p:cNvGrpSpPr/>
          <p:nvPr/>
        </p:nvGrpSpPr>
        <p:grpSpPr>
          <a:xfrm>
            <a:off x="8332390" y="5185774"/>
            <a:ext cx="1236618" cy="610317"/>
            <a:chOff x="3714430" y="5205339"/>
            <a:chExt cx="1236618" cy="610317"/>
          </a:xfrm>
        </p:grpSpPr>
        <p:sp>
          <p:nvSpPr>
            <p:cNvPr id="34" name="Oval 33">
              <a:extLst>
                <a:ext uri="{FF2B5EF4-FFF2-40B4-BE49-F238E27FC236}">
                  <a16:creationId xmlns:a16="http://schemas.microsoft.com/office/drawing/2014/main" id="{1278C27F-306B-4544-89DD-F72AA9AFE4EB}"/>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31AF1EA-98A2-1F40-B48A-BC3B97EAC034}"/>
                </a:ext>
              </a:extLst>
            </p:cNvPr>
            <p:cNvSpPr txBox="1"/>
            <p:nvPr/>
          </p:nvSpPr>
          <p:spPr>
            <a:xfrm>
              <a:off x="3962625" y="5336684"/>
              <a:ext cx="767222" cy="369332"/>
            </a:xfrm>
            <a:prstGeom prst="rect">
              <a:avLst/>
            </a:prstGeom>
            <a:noFill/>
          </p:spPr>
          <p:txBody>
            <a:bodyPr wrap="square" rtlCol="0">
              <a:spAutoFit/>
            </a:bodyPr>
            <a:lstStyle/>
            <a:p>
              <a:pPr algn="ctr"/>
              <a:r>
                <a:rPr lang="en-US" b="1" dirty="0"/>
                <a:t>MK36</a:t>
              </a:r>
            </a:p>
          </p:txBody>
        </p:sp>
      </p:grpSp>
      <p:sp>
        <p:nvSpPr>
          <p:cNvPr id="36" name="Multiply 35">
            <a:extLst>
              <a:ext uri="{FF2B5EF4-FFF2-40B4-BE49-F238E27FC236}">
                <a16:creationId xmlns:a16="http://schemas.microsoft.com/office/drawing/2014/main" id="{2573DB29-4174-A147-954D-16BB8D59B3FC}"/>
              </a:ext>
            </a:extLst>
          </p:cNvPr>
          <p:cNvSpPr/>
          <p:nvPr/>
        </p:nvSpPr>
        <p:spPr>
          <a:xfrm>
            <a:off x="7531262" y="5264530"/>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E564A28-92D4-2D4B-AED4-86A2E2389128}"/>
              </a:ext>
            </a:extLst>
          </p:cNvPr>
          <p:cNvSpPr txBox="1"/>
          <p:nvPr/>
        </p:nvSpPr>
        <p:spPr>
          <a:xfrm>
            <a:off x="7709426" y="4634604"/>
            <a:ext cx="2482546" cy="307777"/>
          </a:xfrm>
          <a:prstGeom prst="rect">
            <a:avLst/>
          </a:prstGeom>
          <a:noFill/>
        </p:spPr>
        <p:txBody>
          <a:bodyPr wrap="square" rtlCol="0">
            <a:spAutoFit/>
          </a:bodyPr>
          <a:lstStyle/>
          <a:p>
            <a:pPr algn="ctr"/>
            <a:r>
              <a:rPr lang="en-US" sz="1400" b="1" dirty="0"/>
              <a:t>Cost of treatment</a:t>
            </a:r>
          </a:p>
        </p:txBody>
      </p:sp>
      <p:sp>
        <p:nvSpPr>
          <p:cNvPr id="38" name="Equal 37">
            <a:extLst>
              <a:ext uri="{FF2B5EF4-FFF2-40B4-BE49-F238E27FC236}">
                <a16:creationId xmlns:a16="http://schemas.microsoft.com/office/drawing/2014/main" id="{18EA6214-14E7-3A4A-A806-F384BD696D05}"/>
              </a:ext>
            </a:extLst>
          </p:cNvPr>
          <p:cNvSpPr/>
          <p:nvPr/>
        </p:nvSpPr>
        <p:spPr>
          <a:xfrm>
            <a:off x="2695903" y="5267723"/>
            <a:ext cx="885371" cy="495038"/>
          </a:xfrm>
          <a:prstGeom prst="mathEqual">
            <a:avLst>
              <a:gd name="adj1" fmla="val 14724"/>
              <a:gd name="adj2" fmla="val 1762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C86C4B6F-07A1-9A44-BA91-7540AFA843EC}"/>
              </a:ext>
            </a:extLst>
          </p:cNvPr>
          <p:cNvSpPr/>
          <p:nvPr/>
        </p:nvSpPr>
        <p:spPr>
          <a:xfrm>
            <a:off x="890839" y="5319470"/>
            <a:ext cx="1582240" cy="5436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MK402,142</a:t>
            </a:r>
          </a:p>
        </p:txBody>
      </p:sp>
      <p:sp>
        <p:nvSpPr>
          <p:cNvPr id="40" name="TextBox 39">
            <a:extLst>
              <a:ext uri="{FF2B5EF4-FFF2-40B4-BE49-F238E27FC236}">
                <a16:creationId xmlns:a16="http://schemas.microsoft.com/office/drawing/2014/main" id="{CA93D0C4-6AE6-ED46-ABFE-9245B63AAF40}"/>
              </a:ext>
            </a:extLst>
          </p:cNvPr>
          <p:cNvSpPr txBox="1"/>
          <p:nvPr/>
        </p:nvSpPr>
        <p:spPr>
          <a:xfrm>
            <a:off x="-33083" y="4612910"/>
            <a:ext cx="3324944" cy="615553"/>
          </a:xfrm>
          <a:prstGeom prst="rect">
            <a:avLst/>
          </a:prstGeom>
          <a:noFill/>
        </p:spPr>
        <p:txBody>
          <a:bodyPr wrap="square" rtlCol="0">
            <a:spAutoFit/>
          </a:bodyPr>
          <a:lstStyle/>
          <a:p>
            <a:r>
              <a:rPr lang="en-US" sz="1400" b="1" dirty="0"/>
              <a:t>Total expected drugs and commodities cost of deworming for pregnant women </a:t>
            </a:r>
          </a:p>
          <a:p>
            <a:endParaRPr lang="en-US" sz="600" dirty="0"/>
          </a:p>
        </p:txBody>
      </p:sp>
      <p:grpSp>
        <p:nvGrpSpPr>
          <p:cNvPr id="41" name="Group 40">
            <a:extLst>
              <a:ext uri="{FF2B5EF4-FFF2-40B4-BE49-F238E27FC236}">
                <a16:creationId xmlns:a16="http://schemas.microsoft.com/office/drawing/2014/main" id="{0C8FDD6B-BBB0-D14F-84C6-483F0379E9ED}"/>
              </a:ext>
            </a:extLst>
          </p:cNvPr>
          <p:cNvGrpSpPr/>
          <p:nvPr/>
        </p:nvGrpSpPr>
        <p:grpSpPr>
          <a:xfrm>
            <a:off x="10437238" y="5151121"/>
            <a:ext cx="1236618" cy="610317"/>
            <a:chOff x="3714430" y="5205339"/>
            <a:chExt cx="1236618" cy="610317"/>
          </a:xfrm>
        </p:grpSpPr>
        <p:sp>
          <p:nvSpPr>
            <p:cNvPr id="42" name="Oval 41">
              <a:extLst>
                <a:ext uri="{FF2B5EF4-FFF2-40B4-BE49-F238E27FC236}">
                  <a16:creationId xmlns:a16="http://schemas.microsoft.com/office/drawing/2014/main" id="{F114F792-1181-9A4E-AF02-4D3A01EFFB7F}"/>
                </a:ext>
              </a:extLst>
            </p:cNvPr>
            <p:cNvSpPr/>
            <p:nvPr/>
          </p:nvSpPr>
          <p:spPr>
            <a:xfrm>
              <a:off x="3714430" y="5205339"/>
              <a:ext cx="1236618" cy="610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507DB96-93E0-3A4E-90DA-0A07EDBE0663}"/>
                </a:ext>
              </a:extLst>
            </p:cNvPr>
            <p:cNvSpPr txBox="1"/>
            <p:nvPr/>
          </p:nvSpPr>
          <p:spPr>
            <a:xfrm>
              <a:off x="3962625" y="5336684"/>
              <a:ext cx="767222" cy="369332"/>
            </a:xfrm>
            <a:prstGeom prst="rect">
              <a:avLst/>
            </a:prstGeom>
            <a:noFill/>
          </p:spPr>
          <p:txBody>
            <a:bodyPr wrap="square" rtlCol="0">
              <a:spAutoFit/>
            </a:bodyPr>
            <a:lstStyle/>
            <a:p>
              <a:pPr algn="ctr"/>
              <a:r>
                <a:rPr lang="en-US" b="1" dirty="0"/>
                <a:t>75%</a:t>
              </a:r>
            </a:p>
          </p:txBody>
        </p:sp>
      </p:grpSp>
      <p:sp>
        <p:nvSpPr>
          <p:cNvPr id="44" name="TextBox 43">
            <a:extLst>
              <a:ext uri="{FF2B5EF4-FFF2-40B4-BE49-F238E27FC236}">
                <a16:creationId xmlns:a16="http://schemas.microsoft.com/office/drawing/2014/main" id="{B36BD62B-C68C-A442-A3C2-1816656274C6}"/>
              </a:ext>
            </a:extLst>
          </p:cNvPr>
          <p:cNvSpPr txBox="1"/>
          <p:nvPr/>
        </p:nvSpPr>
        <p:spPr>
          <a:xfrm>
            <a:off x="9755545" y="4609826"/>
            <a:ext cx="2482546" cy="307777"/>
          </a:xfrm>
          <a:prstGeom prst="rect">
            <a:avLst/>
          </a:prstGeom>
          <a:noFill/>
        </p:spPr>
        <p:txBody>
          <a:bodyPr wrap="square" rtlCol="0">
            <a:spAutoFit/>
          </a:bodyPr>
          <a:lstStyle/>
          <a:p>
            <a:pPr algn="ctr"/>
            <a:r>
              <a:rPr lang="en-US" sz="1400" b="1" dirty="0"/>
              <a:t>Govt. contribution</a:t>
            </a:r>
          </a:p>
        </p:txBody>
      </p:sp>
      <p:sp>
        <p:nvSpPr>
          <p:cNvPr id="45" name="Multiply 44">
            <a:extLst>
              <a:ext uri="{FF2B5EF4-FFF2-40B4-BE49-F238E27FC236}">
                <a16:creationId xmlns:a16="http://schemas.microsoft.com/office/drawing/2014/main" id="{33027EF7-C9BB-1845-895A-512DD4ABAEEE}"/>
              </a:ext>
            </a:extLst>
          </p:cNvPr>
          <p:cNvSpPr/>
          <p:nvPr/>
        </p:nvSpPr>
        <p:spPr>
          <a:xfrm>
            <a:off x="9755545" y="5200601"/>
            <a:ext cx="598595" cy="531844"/>
          </a:xfrm>
          <a:prstGeom prst="mathMultiply">
            <a:avLst>
              <a:gd name="adj1" fmla="val 130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50AEF23-B4FB-084F-A1FB-604A2A2CDA23}"/>
              </a:ext>
            </a:extLst>
          </p:cNvPr>
          <p:cNvSpPr/>
          <p:nvPr/>
        </p:nvSpPr>
        <p:spPr>
          <a:xfrm>
            <a:off x="890839" y="5326833"/>
            <a:ext cx="1582240" cy="5436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MK535,700</a:t>
            </a:r>
          </a:p>
        </p:txBody>
      </p:sp>
    </p:spTree>
    <p:extLst>
      <p:ext uri="{BB962C8B-B14F-4D97-AF65-F5344CB8AC3E}">
        <p14:creationId xmlns:p14="http://schemas.microsoft.com/office/powerpoint/2010/main" val="74129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horizontal)">
                                      <p:cBhvr>
                                        <p:cTn id="17" dur="500"/>
                                        <p:tgtEl>
                                          <p:spTgt spid="4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linds(horizontal)">
                                      <p:cBhvr>
                                        <p:cTn id="20" dur="500"/>
                                        <p:tgtEl>
                                          <p:spTgt spid="4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linds(horizontal)">
                                      <p:cBhvr>
                                        <p:cTn id="23" dur="500"/>
                                        <p:tgtEl>
                                          <p:spTgt spid="38"/>
                                        </p:tgtEl>
                                      </p:cBhvr>
                                    </p:animEffect>
                                  </p:childTnLst>
                                </p:cTn>
                              </p:par>
                              <p:par>
                                <p:cTn id="24" presetID="3" presetClass="entr" presetSubtype="1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linds(horizontal)">
                                      <p:cBhvr>
                                        <p:cTn id="29" dur="500"/>
                                        <p:tgtEl>
                                          <p:spTgt spid="2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linds(horizontal)">
                                      <p:cBhvr>
                                        <p:cTn id="35" dur="500"/>
                                        <p:tgtEl>
                                          <p:spTgt spid="32"/>
                                        </p:tgtEl>
                                      </p:cBhvr>
                                    </p:animEffect>
                                  </p:childTnLst>
                                </p:cTn>
                              </p:par>
                              <p:par>
                                <p:cTn id="36" presetID="3" presetClass="entr" presetSubtype="1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linds(horizontal)">
                                      <p:cBhvr>
                                        <p:cTn id="38" dur="500"/>
                                        <p:tgtEl>
                                          <p:spTgt spid="2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blinds(horizontal)">
                                      <p:cBhvr>
                                        <p:cTn id="41" dur="500"/>
                                        <p:tgtEl>
                                          <p:spTgt spid="36"/>
                                        </p:tgtEl>
                                      </p:cBhvr>
                                    </p:animEffect>
                                  </p:childTnLst>
                                </p:cTn>
                              </p:par>
                              <p:par>
                                <p:cTn id="42" presetID="3" presetClass="entr" presetSubtype="1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linds(horizontal)">
                                      <p:cBhvr>
                                        <p:cTn id="44" dur="500"/>
                                        <p:tgtEl>
                                          <p:spTgt spid="3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blinds(horizontal)">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blinds(horizontal)">
                                      <p:cBhvr>
                                        <p:cTn id="52" dur="500"/>
                                        <p:tgtEl>
                                          <p:spTgt spid="45"/>
                                        </p:tgtEl>
                                      </p:cBhvr>
                                    </p:animEffect>
                                  </p:childTnLst>
                                </p:cTn>
                              </p:par>
                              <p:par>
                                <p:cTn id="53" presetID="3" presetClass="entr" presetSubtype="1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blinds(horizontal)">
                                      <p:cBhvr>
                                        <p:cTn id="55" dur="500"/>
                                        <p:tgtEl>
                                          <p:spTgt spid="4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blinds(horizontal)">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blinds(horizontal)">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7" grpId="0"/>
      <p:bldP spid="31" grpId="0"/>
      <p:bldP spid="32" grpId="0" animBg="1"/>
      <p:bldP spid="36" grpId="0" animBg="1"/>
      <p:bldP spid="37" grpId="0"/>
      <p:bldP spid="38" grpId="0" animBg="1"/>
      <p:bldP spid="39" grpId="0" animBg="1"/>
      <p:bldP spid="40" grpId="0"/>
      <p:bldP spid="44" grpId="0"/>
      <p:bldP spid="45" grpId="0" animBg="1"/>
      <p:bldP spid="46" grpId="0" animBg="1"/>
      <p:bldP spid="4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5110D00-D474-2C4E-9B43-2D1E42E115F2}"/>
              </a:ext>
            </a:extLst>
          </p:cNvPr>
          <p:cNvGrpSpPr/>
          <p:nvPr/>
        </p:nvGrpSpPr>
        <p:grpSpPr>
          <a:xfrm>
            <a:off x="371461" y="1594467"/>
            <a:ext cx="2615681" cy="2677886"/>
            <a:chOff x="838200" y="2455817"/>
            <a:chExt cx="1891937" cy="1698172"/>
          </a:xfrm>
          <a:solidFill>
            <a:schemeClr val="tx2"/>
          </a:solidFill>
        </p:grpSpPr>
        <p:sp>
          <p:nvSpPr>
            <p:cNvPr id="20" name="Oval 19">
              <a:extLst>
                <a:ext uri="{FF2B5EF4-FFF2-40B4-BE49-F238E27FC236}">
                  <a16:creationId xmlns:a16="http://schemas.microsoft.com/office/drawing/2014/main" id="{14778C77-0244-D34D-8E99-40C2D5D35DFE}"/>
                </a:ext>
              </a:extLst>
            </p:cNvPr>
            <p:cNvSpPr/>
            <p:nvPr/>
          </p:nvSpPr>
          <p:spPr>
            <a:xfrm>
              <a:off x="838200" y="2455817"/>
              <a:ext cx="1891937" cy="169817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9D9022-4D1B-DF43-929F-B390741A3AA5}"/>
                </a:ext>
              </a:extLst>
            </p:cNvPr>
            <p:cNvSpPr txBox="1"/>
            <p:nvPr/>
          </p:nvSpPr>
          <p:spPr>
            <a:xfrm>
              <a:off x="996689" y="2978727"/>
              <a:ext cx="1568441" cy="644079"/>
            </a:xfrm>
            <a:prstGeom prst="rect">
              <a:avLst/>
            </a:prstGeom>
            <a:noFill/>
          </p:spPr>
          <p:txBody>
            <a:bodyPr wrap="square" rtlCol="0">
              <a:spAutoFit/>
            </a:bodyPr>
            <a:lstStyle/>
            <a:p>
              <a:pPr algn="ctr"/>
              <a:r>
                <a:rPr lang="en-US" sz="2000" b="1" dirty="0">
                  <a:solidFill>
                    <a:schemeClr val="bg1"/>
                  </a:solidFill>
                </a:rPr>
                <a:t>Total EHP Cost </a:t>
              </a:r>
            </a:p>
            <a:p>
              <a:pPr algn="ctr"/>
              <a:r>
                <a:rPr lang="en-US" sz="2000" b="1" dirty="0">
                  <a:solidFill>
                    <a:schemeClr val="bg1"/>
                  </a:solidFill>
                </a:rPr>
                <a:t>(Full coverage) </a:t>
              </a:r>
            </a:p>
            <a:p>
              <a:pPr algn="ctr"/>
              <a:r>
                <a:rPr lang="en-US" sz="2000" dirty="0">
                  <a:solidFill>
                    <a:schemeClr val="bg1"/>
                  </a:solidFill>
                </a:rPr>
                <a:t>MK1.04 billion</a:t>
              </a:r>
            </a:p>
          </p:txBody>
        </p:sp>
      </p:grpSp>
      <p:sp>
        <p:nvSpPr>
          <p:cNvPr id="5" name="Slide Number Placeholder 4">
            <a:extLst>
              <a:ext uri="{FF2B5EF4-FFF2-40B4-BE49-F238E27FC236}">
                <a16:creationId xmlns:a16="http://schemas.microsoft.com/office/drawing/2014/main" id="{9DA11243-5B74-4C4D-AFC0-A6B2CF8E84C3}"/>
              </a:ext>
            </a:extLst>
          </p:cNvPr>
          <p:cNvSpPr>
            <a:spLocks noGrp="1"/>
          </p:cNvSpPr>
          <p:nvPr>
            <p:ph type="sldNum" sz="quarter" idx="12"/>
          </p:nvPr>
        </p:nvSpPr>
        <p:spPr/>
        <p:txBody>
          <a:bodyPr/>
          <a:lstStyle/>
          <a:p>
            <a:fld id="{B6784B44-E009-41D0-846E-76C082E0550B}" type="slidenum">
              <a:rPr lang="en-US" smtClean="0"/>
              <a:t>31</a:t>
            </a:fld>
            <a:endParaRPr lang="en-US"/>
          </a:p>
        </p:txBody>
      </p:sp>
      <p:sp>
        <p:nvSpPr>
          <p:cNvPr id="18" name="TextBox 17">
            <a:extLst>
              <a:ext uri="{FF2B5EF4-FFF2-40B4-BE49-F238E27FC236}">
                <a16:creationId xmlns:a16="http://schemas.microsoft.com/office/drawing/2014/main" id="{5324CC50-0696-7549-AF7A-1FD2D0649646}"/>
              </a:ext>
            </a:extLst>
          </p:cNvPr>
          <p:cNvSpPr txBox="1"/>
          <p:nvPr/>
        </p:nvSpPr>
        <p:spPr>
          <a:xfrm>
            <a:off x="328046" y="6075144"/>
            <a:ext cx="3095124" cy="646331"/>
          </a:xfrm>
          <a:prstGeom prst="rect">
            <a:avLst/>
          </a:prstGeom>
          <a:noFill/>
        </p:spPr>
        <p:txBody>
          <a:bodyPr wrap="square" rtlCol="0">
            <a:spAutoFit/>
          </a:bodyPr>
          <a:lstStyle/>
          <a:p>
            <a:r>
              <a:rPr lang="en-US" dirty="0"/>
              <a:t>Figure: Total EHP cost for District 1 (realistic coverage)</a:t>
            </a:r>
          </a:p>
        </p:txBody>
      </p:sp>
      <p:grpSp>
        <p:nvGrpSpPr>
          <p:cNvPr id="22" name="Group 21">
            <a:extLst>
              <a:ext uri="{FF2B5EF4-FFF2-40B4-BE49-F238E27FC236}">
                <a16:creationId xmlns:a16="http://schemas.microsoft.com/office/drawing/2014/main" id="{BB44D22D-B899-4A49-B960-809656317986}"/>
              </a:ext>
            </a:extLst>
          </p:cNvPr>
          <p:cNvGrpSpPr/>
          <p:nvPr/>
        </p:nvGrpSpPr>
        <p:grpSpPr>
          <a:xfrm>
            <a:off x="559568" y="1987062"/>
            <a:ext cx="2199445" cy="1993645"/>
            <a:chOff x="1076339" y="2115675"/>
            <a:chExt cx="1865633" cy="1616329"/>
          </a:xfrm>
          <a:solidFill>
            <a:schemeClr val="tx2"/>
          </a:solidFill>
        </p:grpSpPr>
        <p:sp>
          <p:nvSpPr>
            <p:cNvPr id="19" name="Oval 18">
              <a:extLst>
                <a:ext uri="{FF2B5EF4-FFF2-40B4-BE49-F238E27FC236}">
                  <a16:creationId xmlns:a16="http://schemas.microsoft.com/office/drawing/2014/main" id="{E236E5B0-D479-1849-A0C2-56B5046AC903}"/>
                </a:ext>
              </a:extLst>
            </p:cNvPr>
            <p:cNvSpPr/>
            <p:nvPr/>
          </p:nvSpPr>
          <p:spPr>
            <a:xfrm>
              <a:off x="1076339" y="2115675"/>
              <a:ext cx="1865633" cy="161632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0DFE4FD-8C76-2940-849E-5D5D2147EF7F}"/>
                </a:ext>
              </a:extLst>
            </p:cNvPr>
            <p:cNvSpPr txBox="1"/>
            <p:nvPr/>
          </p:nvSpPr>
          <p:spPr>
            <a:xfrm>
              <a:off x="1332800" y="2418789"/>
              <a:ext cx="1393054" cy="973155"/>
            </a:xfrm>
            <a:prstGeom prst="rect">
              <a:avLst/>
            </a:prstGeom>
            <a:noFill/>
          </p:spPr>
          <p:txBody>
            <a:bodyPr wrap="square" rtlCol="0">
              <a:spAutoFit/>
            </a:bodyPr>
            <a:lstStyle/>
            <a:p>
              <a:pPr algn="ctr"/>
              <a:r>
                <a:rPr lang="en-US" b="1" dirty="0">
                  <a:solidFill>
                    <a:schemeClr val="bg1"/>
                  </a:solidFill>
                </a:rPr>
                <a:t>Total EHP Cost </a:t>
              </a:r>
            </a:p>
            <a:p>
              <a:pPr algn="ctr"/>
              <a:r>
                <a:rPr lang="en-US" b="1" dirty="0">
                  <a:solidFill>
                    <a:schemeClr val="bg1"/>
                  </a:solidFill>
                </a:rPr>
                <a:t>(exc. partner contributions) </a:t>
              </a:r>
            </a:p>
            <a:p>
              <a:pPr algn="ctr"/>
              <a:r>
                <a:rPr lang="en-US" dirty="0">
                  <a:solidFill>
                    <a:schemeClr val="bg1"/>
                  </a:solidFill>
                </a:rPr>
                <a:t>MK364 million</a:t>
              </a:r>
            </a:p>
          </p:txBody>
        </p:sp>
      </p:grpSp>
      <p:pic>
        <p:nvPicPr>
          <p:cNvPr id="15" name="Content Placeholder 13">
            <a:extLst>
              <a:ext uri="{FF2B5EF4-FFF2-40B4-BE49-F238E27FC236}">
                <a16:creationId xmlns:a16="http://schemas.microsoft.com/office/drawing/2014/main" id="{7643BE6A-10E6-CC4A-91EF-5F51CFF4B19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534907" y="1514836"/>
            <a:ext cx="8693962" cy="5343164"/>
          </a:xfrm>
          <a:prstGeom prst="rect">
            <a:avLst/>
          </a:prstGeom>
        </p:spPr>
      </p:pic>
      <p:grpSp>
        <p:nvGrpSpPr>
          <p:cNvPr id="14" name="Group 13">
            <a:extLst>
              <a:ext uri="{FF2B5EF4-FFF2-40B4-BE49-F238E27FC236}">
                <a16:creationId xmlns:a16="http://schemas.microsoft.com/office/drawing/2014/main" id="{48A7B6D1-EC03-184C-A78A-D69C4FD89741}"/>
              </a:ext>
            </a:extLst>
          </p:cNvPr>
          <p:cNvGrpSpPr/>
          <p:nvPr/>
        </p:nvGrpSpPr>
        <p:grpSpPr>
          <a:xfrm>
            <a:off x="431075" y="11590"/>
            <a:ext cx="10788372" cy="328629"/>
            <a:chOff x="431075" y="11590"/>
            <a:chExt cx="10788372" cy="328629"/>
          </a:xfrm>
        </p:grpSpPr>
        <p:graphicFrame>
          <p:nvGraphicFramePr>
            <p:cNvPr id="25" name="Diagram 24">
              <a:extLst>
                <a:ext uri="{FF2B5EF4-FFF2-40B4-BE49-F238E27FC236}">
                  <a16:creationId xmlns:a16="http://schemas.microsoft.com/office/drawing/2014/main" id="{6E22B894-13E8-4543-AF38-A1B3BD8EDD1B}"/>
                </a:ext>
              </a:extLst>
            </p:cNvPr>
            <p:cNvGraphicFramePr/>
            <p:nvPr>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6" name="Group 25">
              <a:extLst>
                <a:ext uri="{FF2B5EF4-FFF2-40B4-BE49-F238E27FC236}">
                  <a16:creationId xmlns:a16="http://schemas.microsoft.com/office/drawing/2014/main" id="{40ED3A7E-D5F6-ED47-9FDD-8CF62C8EFD7C}"/>
                </a:ext>
              </a:extLst>
            </p:cNvPr>
            <p:cNvGrpSpPr/>
            <p:nvPr/>
          </p:nvGrpSpPr>
          <p:grpSpPr>
            <a:xfrm>
              <a:off x="431075" y="11590"/>
              <a:ext cx="1894114" cy="328629"/>
              <a:chOff x="6954919" y="0"/>
              <a:chExt cx="1894114" cy="328629"/>
            </a:xfrm>
          </p:grpSpPr>
          <p:sp>
            <p:nvSpPr>
              <p:cNvPr id="27" name="Chevron 26">
                <a:extLst>
                  <a:ext uri="{FF2B5EF4-FFF2-40B4-BE49-F238E27FC236}">
                    <a16:creationId xmlns:a16="http://schemas.microsoft.com/office/drawing/2014/main" id="{BA19481F-80A8-2045-B599-2E0C5822C3A4}"/>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8" name="Chevron 4">
                <a:extLst>
                  <a:ext uri="{FF2B5EF4-FFF2-40B4-BE49-F238E27FC236}">
                    <a16:creationId xmlns:a16="http://schemas.microsoft.com/office/drawing/2014/main" id="{A95D3890-111C-0D45-92CB-8B310F09DFBB}"/>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sp>
        <p:nvSpPr>
          <p:cNvPr id="29" name="Title 1">
            <a:extLst>
              <a:ext uri="{FF2B5EF4-FFF2-40B4-BE49-F238E27FC236}">
                <a16:creationId xmlns:a16="http://schemas.microsoft.com/office/drawing/2014/main" id="{1860EB86-48FE-8341-B9E6-8C657C44B023}"/>
              </a:ext>
            </a:extLst>
          </p:cNvPr>
          <p:cNvSpPr>
            <a:spLocks noGrp="1"/>
          </p:cNvSpPr>
          <p:nvPr>
            <p:ph type="title"/>
          </p:nvPr>
        </p:nvSpPr>
        <p:spPr>
          <a:xfrm>
            <a:off x="-395415" y="-272199"/>
            <a:ext cx="12024209" cy="1547102"/>
          </a:xfrm>
        </p:spPr>
        <p:txBody>
          <a:bodyPr>
            <a:normAutofit/>
          </a:bodyPr>
          <a:lstStyle/>
          <a:p>
            <a:pPr algn="ctr"/>
            <a:r>
              <a:rPr lang="en-US" sz="2800" b="1" dirty="0"/>
              <a:t>Option 5: EHP intervention need (excluding partner contributions)</a:t>
            </a:r>
            <a:br>
              <a:rPr lang="en-US" sz="2800" b="1" dirty="0"/>
            </a:br>
            <a:r>
              <a:rPr lang="en-US" sz="2800" dirty="0"/>
              <a:t>The Case of District 1</a:t>
            </a:r>
          </a:p>
        </p:txBody>
      </p:sp>
      <p:pic>
        <p:nvPicPr>
          <p:cNvPr id="3" name="Picture 2">
            <a:extLst>
              <a:ext uri="{FF2B5EF4-FFF2-40B4-BE49-F238E27FC236}">
                <a16:creationId xmlns:a16="http://schemas.microsoft.com/office/drawing/2014/main" id="{6C5E9EDD-E6E1-EF46-98DD-C362A36602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8615" y="2217771"/>
            <a:ext cx="6425185" cy="3937294"/>
          </a:xfrm>
          <a:prstGeom prst="rect">
            <a:avLst/>
          </a:prstGeom>
        </p:spPr>
      </p:pic>
    </p:spTree>
    <p:extLst>
      <p:ext uri="{BB962C8B-B14F-4D97-AF65-F5344CB8AC3E}">
        <p14:creationId xmlns:p14="http://schemas.microsoft.com/office/powerpoint/2010/main" val="11522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5"/>
                                        </p:tgtEl>
                                        <p:attrNameLst>
                                          <p:attrName>style.opacity</p:attrName>
                                        </p:attrNameLst>
                                      </p:cBhvr>
                                      <p:to>
                                        <p:strVal val="0.4"/>
                                      </p:to>
                                    </p:set>
                                    <p:animEffect filter="image" prLst="opacity: 0.4">
                                      <p:cBhvr rctx="IE">
                                        <p:cTn id="7" dur="indefinite"/>
                                        <p:tgtEl>
                                          <p:spTgt spid="15"/>
                                        </p:tgtEl>
                                      </p:cBhvr>
                                    </p:animEffect>
                                  </p:childTnLst>
                                </p:cTn>
                              </p:par>
                              <p:par>
                                <p:cTn id="8" presetID="9" presetClass="emph" presetSubtype="0" nodeType="withEffect">
                                  <p:stCondLst>
                                    <p:cond delay="0"/>
                                  </p:stCondLst>
                                  <p:childTnLst>
                                    <p:set>
                                      <p:cBhvr>
                                        <p:cTn id="9" dur="indefinite"/>
                                        <p:tgtEl>
                                          <p:spTgt spid="17"/>
                                        </p:tgtEl>
                                        <p:attrNameLst>
                                          <p:attrName>style.opacity</p:attrName>
                                        </p:attrNameLst>
                                      </p:cBhvr>
                                      <p:to>
                                        <p:strVal val="0.25"/>
                                      </p:to>
                                    </p:set>
                                    <p:animEffect filter="image" prLst="opacity: 0.25">
                                      <p:cBhvr rctx="IE">
                                        <p:cTn id="10" dur="indefinite"/>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1000" fill="hold"/>
                                        <p:tgtEl>
                                          <p:spTgt spid="22"/>
                                        </p:tgtEl>
                                        <p:attrNameLst>
                                          <p:attrName>ppt_w</p:attrName>
                                        </p:attrNameLst>
                                      </p:cBhvr>
                                      <p:tavLst>
                                        <p:tav tm="0">
                                          <p:val>
                                            <p:strVal val="#ppt_w*0.70"/>
                                          </p:val>
                                        </p:tav>
                                        <p:tav tm="100000">
                                          <p:val>
                                            <p:strVal val="#ppt_w"/>
                                          </p:val>
                                        </p:tav>
                                      </p:tavLst>
                                    </p:anim>
                                    <p:anim calcmode="lin" valueType="num">
                                      <p:cBhvr>
                                        <p:cTn id="16" dur="1000" fill="hold"/>
                                        <p:tgtEl>
                                          <p:spTgt spid="22"/>
                                        </p:tgtEl>
                                        <p:attrNameLst>
                                          <p:attrName>ppt_h</p:attrName>
                                        </p:attrNameLst>
                                      </p:cBhvr>
                                      <p:tavLst>
                                        <p:tav tm="0">
                                          <p:val>
                                            <p:strVal val="#ppt_h"/>
                                          </p:val>
                                        </p:tav>
                                        <p:tav tm="100000">
                                          <p:val>
                                            <p:strVal val="#ppt_h"/>
                                          </p:val>
                                        </p:tav>
                                      </p:tavLst>
                                    </p:anim>
                                    <p:animEffect transition="in" filter="fade">
                                      <p:cBhvr>
                                        <p:cTn id="17" dur="1000"/>
                                        <p:tgtEl>
                                          <p:spTgt spid="22"/>
                                        </p:tgtEl>
                                      </p:cBhvr>
                                    </p:animEffect>
                                  </p:childTnLst>
                                </p:cTn>
                              </p:par>
                              <p:par>
                                <p:cTn id="18" presetID="55"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xit" presetSubtype="0" fill="hold" nodeType="clickEffect">
                                  <p:stCondLst>
                                    <p:cond delay="0"/>
                                  </p:stCondLst>
                                  <p:childTnLst>
                                    <p:anim calcmode="lin" valueType="num">
                                      <p:cBhvr>
                                        <p:cTn id="26" dur="1000"/>
                                        <p:tgtEl>
                                          <p:spTgt spid="15"/>
                                        </p:tgtEl>
                                        <p:attrNameLst>
                                          <p:attrName>ppt_w</p:attrName>
                                        </p:attrNameLst>
                                      </p:cBhvr>
                                      <p:tavLst>
                                        <p:tav tm="0">
                                          <p:val>
                                            <p:strVal val="ppt_w"/>
                                          </p:val>
                                        </p:tav>
                                        <p:tav tm="100000">
                                          <p:val>
                                            <p:strVal val="ppt_w*0.70"/>
                                          </p:val>
                                        </p:tav>
                                      </p:tavLst>
                                    </p:anim>
                                    <p:anim calcmode="lin" valueType="num">
                                      <p:cBhvr>
                                        <p:cTn id="27" dur="1000"/>
                                        <p:tgtEl>
                                          <p:spTgt spid="15"/>
                                        </p:tgtEl>
                                        <p:attrNameLst>
                                          <p:attrName>ppt_h</p:attrName>
                                        </p:attrNameLst>
                                      </p:cBhvr>
                                      <p:tavLst>
                                        <p:tav tm="0">
                                          <p:val>
                                            <p:strVal val="ppt_h"/>
                                          </p:val>
                                        </p:tav>
                                        <p:tav tm="100000">
                                          <p:val>
                                            <p:strVal val="ppt_h"/>
                                          </p:val>
                                        </p:tav>
                                      </p:tavLst>
                                    </p:anim>
                                    <p:animEffect transition="out" filter="fade">
                                      <p:cBhvr>
                                        <p:cTn id="28" dur="1000"/>
                                        <p:tgtEl>
                                          <p:spTgt spid="15"/>
                                        </p:tgtEl>
                                      </p:cBhvr>
                                    </p:animEffect>
                                    <p:set>
                                      <p:cBhvr>
                                        <p:cTn id="29" dur="1" fill="hold">
                                          <p:stCondLst>
                                            <p:cond delay="999"/>
                                          </p:stCondLst>
                                        </p:cTn>
                                        <p:tgtEl>
                                          <p:spTgt spid="15"/>
                                        </p:tgtEl>
                                        <p:attrNameLst>
                                          <p:attrName>style.visibility</p:attrName>
                                        </p:attrNameLst>
                                      </p:cBhvr>
                                      <p:to>
                                        <p:strVal val="hidden"/>
                                      </p:to>
                                    </p:set>
                                  </p:childTnLst>
                                </p:cTn>
                              </p:par>
                              <p:par>
                                <p:cTn id="30" presetID="55" presetClass="exit" presetSubtype="0" fill="hold" nodeType="withEffect">
                                  <p:stCondLst>
                                    <p:cond delay="0"/>
                                  </p:stCondLst>
                                  <p:childTnLst>
                                    <p:anim calcmode="lin" valueType="num">
                                      <p:cBhvr>
                                        <p:cTn id="31" dur="1000"/>
                                        <p:tgtEl>
                                          <p:spTgt spid="17"/>
                                        </p:tgtEl>
                                        <p:attrNameLst>
                                          <p:attrName>ppt_w</p:attrName>
                                        </p:attrNameLst>
                                      </p:cBhvr>
                                      <p:tavLst>
                                        <p:tav tm="0">
                                          <p:val>
                                            <p:strVal val="ppt_w"/>
                                          </p:val>
                                        </p:tav>
                                        <p:tav tm="100000">
                                          <p:val>
                                            <p:strVal val="ppt_w*0.70"/>
                                          </p:val>
                                        </p:tav>
                                      </p:tavLst>
                                    </p:anim>
                                    <p:anim calcmode="lin" valueType="num">
                                      <p:cBhvr>
                                        <p:cTn id="32" dur="1000"/>
                                        <p:tgtEl>
                                          <p:spTgt spid="17"/>
                                        </p:tgtEl>
                                        <p:attrNameLst>
                                          <p:attrName>ppt_h</p:attrName>
                                        </p:attrNameLst>
                                      </p:cBhvr>
                                      <p:tavLst>
                                        <p:tav tm="0">
                                          <p:val>
                                            <p:strVal val="ppt_h"/>
                                          </p:val>
                                        </p:tav>
                                        <p:tav tm="100000">
                                          <p:val>
                                            <p:strVal val="ppt_h"/>
                                          </p:val>
                                        </p:tav>
                                      </p:tavLst>
                                    </p:anim>
                                    <p:animEffect transition="out" filter="fade">
                                      <p:cBhvr>
                                        <p:cTn id="33" dur="1000"/>
                                        <p:tgtEl>
                                          <p:spTgt spid="17"/>
                                        </p:tgtEl>
                                      </p:cBhvr>
                                    </p:animEffect>
                                    <p:set>
                                      <p:cBhvr>
                                        <p:cTn id="34"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644C-6E36-EB4E-8519-CD928056C571}"/>
              </a:ext>
            </a:extLst>
          </p:cNvPr>
          <p:cNvSpPr>
            <a:spLocks noGrp="1"/>
          </p:cNvSpPr>
          <p:nvPr>
            <p:ph type="title"/>
          </p:nvPr>
        </p:nvSpPr>
        <p:spPr/>
        <p:txBody>
          <a:bodyPr/>
          <a:lstStyle/>
          <a:p>
            <a:r>
              <a:rPr lang="en-US" dirty="0"/>
              <a:t>Comparison of Options</a:t>
            </a:r>
          </a:p>
        </p:txBody>
      </p:sp>
      <p:sp>
        <p:nvSpPr>
          <p:cNvPr id="4" name="Footer Placeholder 3">
            <a:extLst>
              <a:ext uri="{FF2B5EF4-FFF2-40B4-BE49-F238E27FC236}">
                <a16:creationId xmlns:a16="http://schemas.microsoft.com/office/drawing/2014/main" id="{6E603666-4591-B242-8A54-1BDB273699C3}"/>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6634868E-8764-F34E-8353-EB1AC0D6A1C0}"/>
              </a:ext>
            </a:extLst>
          </p:cNvPr>
          <p:cNvSpPr>
            <a:spLocks noGrp="1"/>
          </p:cNvSpPr>
          <p:nvPr>
            <p:ph type="sldNum" sz="quarter" idx="12"/>
          </p:nvPr>
        </p:nvSpPr>
        <p:spPr/>
        <p:txBody>
          <a:bodyPr/>
          <a:lstStyle/>
          <a:p>
            <a:fld id="{B6784B44-E009-41D0-846E-76C082E0550B}" type="slidenum">
              <a:rPr lang="en-US" smtClean="0"/>
              <a:t>32</a:t>
            </a:fld>
            <a:endParaRPr lang="en-US"/>
          </a:p>
        </p:txBody>
      </p:sp>
      <p:graphicFrame>
        <p:nvGraphicFramePr>
          <p:cNvPr id="6" name="Diagram 5">
            <a:extLst>
              <a:ext uri="{FF2B5EF4-FFF2-40B4-BE49-F238E27FC236}">
                <a16:creationId xmlns:a16="http://schemas.microsoft.com/office/drawing/2014/main" id="{FC127E8A-0124-D543-9FA5-22AAEBBDA75E}"/>
              </a:ext>
            </a:extLst>
          </p:cNvPr>
          <p:cNvGraphicFramePr/>
          <p:nvPr>
            <p:extLst>
              <p:ext uri="{D42A27DB-BD31-4B8C-83A1-F6EECF244321}">
                <p14:modId xmlns:p14="http://schemas.microsoft.com/office/powerpoint/2010/main" val="1146586313"/>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09ED0757-C84B-0A40-BAAF-9CDC96D2B3A7}"/>
              </a:ext>
            </a:extLst>
          </p:cNvPr>
          <p:cNvPicPr>
            <a:picLocks noChangeAspect="1"/>
          </p:cNvPicPr>
          <p:nvPr/>
        </p:nvPicPr>
        <p:blipFill rotWithShape="1">
          <a:blip r:embed="rId7">
            <a:extLst>
              <a:ext uri="{28A0092B-C50C-407E-A947-70E740481C1C}">
                <a14:useLocalDpi xmlns:a14="http://schemas.microsoft.com/office/drawing/2010/main" val="0"/>
              </a:ext>
            </a:extLst>
          </a:blip>
          <a:srcRect b="14331"/>
          <a:stretch/>
        </p:blipFill>
        <p:spPr>
          <a:xfrm>
            <a:off x="661144" y="1511594"/>
            <a:ext cx="8713627" cy="4844756"/>
          </a:xfrm>
          <a:prstGeom prst="rect">
            <a:avLst/>
          </a:prstGeom>
        </p:spPr>
      </p:pic>
      <p:pic>
        <p:nvPicPr>
          <p:cNvPr id="14" name="Picture 13">
            <a:extLst>
              <a:ext uri="{FF2B5EF4-FFF2-40B4-BE49-F238E27FC236}">
                <a16:creationId xmlns:a16="http://schemas.microsoft.com/office/drawing/2014/main" id="{6A0D95FF-CCDC-634E-B222-1241248C5F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0209" y="2450835"/>
            <a:ext cx="2489200" cy="2489200"/>
          </a:xfrm>
          <a:prstGeom prst="rect">
            <a:avLst/>
          </a:prstGeom>
        </p:spPr>
      </p:pic>
    </p:spTree>
    <p:extLst>
      <p:ext uri="{BB962C8B-B14F-4D97-AF65-F5344CB8AC3E}">
        <p14:creationId xmlns:p14="http://schemas.microsoft.com/office/powerpoint/2010/main" val="1222697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CB1E-DEAE-EC4A-AE8A-9E561888B93F}"/>
              </a:ext>
            </a:extLst>
          </p:cNvPr>
          <p:cNvSpPr>
            <a:spLocks noGrp="1"/>
          </p:cNvSpPr>
          <p:nvPr>
            <p:ph type="title"/>
          </p:nvPr>
        </p:nvSpPr>
        <p:spPr>
          <a:xfrm>
            <a:off x="2425782" y="0"/>
            <a:ext cx="7327818" cy="994172"/>
          </a:xfrm>
        </p:spPr>
        <p:txBody>
          <a:bodyPr/>
          <a:lstStyle/>
          <a:p>
            <a:pPr algn="ctr"/>
            <a:r>
              <a:rPr lang="en-US" dirty="0"/>
              <a:t>Pending Questions on RAF</a:t>
            </a:r>
          </a:p>
        </p:txBody>
      </p:sp>
      <p:sp>
        <p:nvSpPr>
          <p:cNvPr id="3" name="Content Placeholder 2">
            <a:extLst>
              <a:ext uri="{FF2B5EF4-FFF2-40B4-BE49-F238E27FC236}">
                <a16:creationId xmlns:a16="http://schemas.microsoft.com/office/drawing/2014/main" id="{BC5CDB8A-679C-AE45-896F-6EF025AED23B}"/>
              </a:ext>
            </a:extLst>
          </p:cNvPr>
          <p:cNvSpPr>
            <a:spLocks noGrp="1"/>
          </p:cNvSpPr>
          <p:nvPr>
            <p:ph idx="1"/>
          </p:nvPr>
        </p:nvSpPr>
        <p:spPr>
          <a:xfrm>
            <a:off x="1402071" y="1387254"/>
            <a:ext cx="9817864" cy="3768603"/>
          </a:xfrm>
        </p:spPr>
        <p:txBody>
          <a:bodyPr>
            <a:normAutofit/>
          </a:bodyPr>
          <a:lstStyle/>
          <a:p>
            <a:pPr marL="385763" indent="-385763">
              <a:buFont typeface="+mj-lt"/>
              <a:buAutoNum type="arabicPeriod"/>
            </a:pPr>
            <a:r>
              <a:rPr lang="en-US" dirty="0"/>
              <a:t>Essential administrative expenditures</a:t>
            </a:r>
          </a:p>
          <a:p>
            <a:pPr marL="385763" indent="-385763">
              <a:buFont typeface="+mj-lt"/>
              <a:buAutoNum type="arabicPeriod"/>
            </a:pPr>
            <a:r>
              <a:rPr lang="en-US" dirty="0"/>
              <a:t>Cost Variations</a:t>
            </a:r>
          </a:p>
          <a:p>
            <a:pPr marL="385763" indent="-385763">
              <a:buFont typeface="+mj-lt"/>
              <a:buAutoNum type="arabicPeriod"/>
            </a:pPr>
            <a:r>
              <a:rPr lang="en-US" dirty="0"/>
              <a:t>Drug Budget Formula vs. ORT Budget Formula</a:t>
            </a:r>
          </a:p>
          <a:p>
            <a:pPr marL="385763" indent="-385763">
              <a:buFont typeface="+mj-lt"/>
              <a:buAutoNum type="arabicPeriod"/>
            </a:pPr>
            <a:r>
              <a:rPr lang="en-US" dirty="0"/>
              <a:t>Pace of Change</a:t>
            </a:r>
          </a:p>
          <a:p>
            <a:pPr marL="385763" indent="-385763">
              <a:buFont typeface="+mj-lt"/>
              <a:buAutoNum type="arabicPeriod"/>
            </a:pPr>
            <a:r>
              <a:rPr lang="en-US" dirty="0"/>
              <a:t>Frequency of revision</a:t>
            </a:r>
          </a:p>
        </p:txBody>
      </p:sp>
      <p:sp>
        <p:nvSpPr>
          <p:cNvPr id="4" name="Slide Number Placeholder 3"/>
          <p:cNvSpPr>
            <a:spLocks noGrp="1"/>
          </p:cNvSpPr>
          <p:nvPr>
            <p:ph type="sldNum" sz="quarter" idx="12"/>
          </p:nvPr>
        </p:nvSpPr>
        <p:spPr/>
        <p:txBody>
          <a:bodyPr/>
          <a:lstStyle/>
          <a:p>
            <a:fld id="{E35D83CA-0F81-D447-ABB7-24B0572A7482}" type="slidenum">
              <a:rPr lang="en-US" smtClean="0"/>
              <a:t>33</a:t>
            </a:fld>
            <a:endParaRPr lang="en-US"/>
          </a:p>
        </p:txBody>
      </p:sp>
      <p:graphicFrame>
        <p:nvGraphicFramePr>
          <p:cNvPr id="6" name="Diagram 5">
            <a:extLst>
              <a:ext uri="{FF2B5EF4-FFF2-40B4-BE49-F238E27FC236}">
                <a16:creationId xmlns:a16="http://schemas.microsoft.com/office/drawing/2014/main" id="{038C5CB1-DB7E-144C-8A4C-4E6BB5C4CF44}"/>
              </a:ext>
            </a:extLst>
          </p:cNvPr>
          <p:cNvGraphicFramePr/>
          <p:nvPr>
            <p:extLst>
              <p:ext uri="{D42A27DB-BD31-4B8C-83A1-F6EECF244321}">
                <p14:modId xmlns:p14="http://schemas.microsoft.com/office/powerpoint/2010/main" val="1584698268"/>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4185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7009" y="1090673"/>
            <a:ext cx="9927265" cy="2387600"/>
          </a:xfrm>
        </p:spPr>
        <p:txBody>
          <a:bodyPr>
            <a:normAutofit/>
          </a:bodyPr>
          <a:lstStyle/>
          <a:p>
            <a:r>
              <a:rPr lang="en-US" sz="4800" b="1" u="sng" dirty="0"/>
              <a:t>Resource Allocation Formula (RAF):</a:t>
            </a:r>
            <a:br>
              <a:rPr lang="en-US" sz="4800" b="1" dirty="0"/>
            </a:br>
            <a:r>
              <a:rPr lang="en-US" sz="4800" dirty="0"/>
              <a:t>Pace of Change Considerations</a:t>
            </a:r>
            <a:endParaRPr lang="en-US" sz="4400" dirty="0"/>
          </a:p>
        </p:txBody>
      </p:sp>
      <p:sp>
        <p:nvSpPr>
          <p:cNvPr id="3" name="Subtitle 2"/>
          <p:cNvSpPr>
            <a:spLocks noGrp="1"/>
          </p:cNvSpPr>
          <p:nvPr>
            <p:ph type="subTitle" idx="1"/>
          </p:nvPr>
        </p:nvSpPr>
        <p:spPr>
          <a:xfrm>
            <a:off x="1577009" y="4815537"/>
            <a:ext cx="9144000" cy="1655762"/>
          </a:xfrm>
        </p:spPr>
        <p:txBody>
          <a:bodyPr>
            <a:normAutofit/>
          </a:bodyPr>
          <a:lstStyle/>
          <a:p>
            <a:r>
              <a:rPr lang="en-GB" sz="3200" b="1" dirty="0">
                <a:latin typeface="Segoe UI" panose="020B0502040204020203" pitchFamily="34" charset="0"/>
                <a:cs typeface="Segoe UI" panose="020B0502040204020203" pitchFamily="34" charset="0"/>
              </a:rPr>
              <a:t>Grand Palace Hotel, </a:t>
            </a:r>
            <a:r>
              <a:rPr lang="en-GB" sz="3200" b="1" dirty="0" err="1">
                <a:latin typeface="Segoe UI" panose="020B0502040204020203" pitchFamily="34" charset="0"/>
                <a:cs typeface="Segoe UI" panose="020B0502040204020203" pitchFamily="34" charset="0"/>
              </a:rPr>
              <a:t>Mzuzu</a:t>
            </a:r>
            <a:endParaRPr lang="en-GB" sz="3200" b="1" dirty="0">
              <a:latin typeface="Segoe UI" panose="020B0502040204020203" pitchFamily="34" charset="0"/>
              <a:cs typeface="Segoe UI" panose="020B0502040204020203" pitchFamily="34" charset="0"/>
            </a:endParaRPr>
          </a:p>
          <a:p>
            <a:r>
              <a:rPr lang="en-GB" sz="3200" b="1" dirty="0">
                <a:latin typeface="Segoe UI" panose="020B0502040204020203" pitchFamily="34" charset="0"/>
                <a:cs typeface="Segoe UI" panose="020B0502040204020203" pitchFamily="34" charset="0"/>
              </a:rPr>
              <a:t>18 February 2019</a:t>
            </a:r>
            <a:endParaRPr lang="en-US" sz="3200" dirty="0"/>
          </a:p>
        </p:txBody>
      </p:sp>
      <p:grpSp>
        <p:nvGrpSpPr>
          <p:cNvPr id="6" name="Group 5"/>
          <p:cNvGrpSpPr>
            <a:grpSpLocks/>
          </p:cNvGrpSpPr>
          <p:nvPr/>
        </p:nvGrpSpPr>
        <p:grpSpPr bwMode="auto">
          <a:xfrm>
            <a:off x="168008" y="281354"/>
            <a:ext cx="958059" cy="6393839"/>
            <a:chOff x="-818" y="0"/>
            <a:chExt cx="10359" cy="106945"/>
          </a:xfrm>
        </p:grpSpPr>
        <p:sp>
          <p:nvSpPr>
            <p:cNvPr id="7" name="Rectangle 6"/>
            <p:cNvSpPr>
              <a:spLocks noChangeArrowheads="1"/>
            </p:cNvSpPr>
            <p:nvPr/>
          </p:nvSpPr>
          <p:spPr bwMode="auto">
            <a:xfrm>
              <a:off x="-818" y="0"/>
              <a:ext cx="3997" cy="106945"/>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endParaRPr lang="en-US"/>
            </a:p>
          </p:txBody>
        </p:sp>
        <p:sp>
          <p:nvSpPr>
            <p:cNvPr id="8" name="Rectangle 7"/>
            <p:cNvSpPr>
              <a:spLocks noChangeArrowheads="1"/>
            </p:cNvSpPr>
            <p:nvPr/>
          </p:nvSpPr>
          <p:spPr bwMode="auto">
            <a:xfrm>
              <a:off x="3180" y="0"/>
              <a:ext cx="3181" cy="106945"/>
            </a:xfrm>
            <a:prstGeom prst="rect">
              <a:avLst/>
            </a:prstGeom>
            <a:solidFill>
              <a:srgbClr val="FF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endParaRPr lang="en-US"/>
            </a:p>
          </p:txBody>
        </p:sp>
        <p:sp>
          <p:nvSpPr>
            <p:cNvPr id="9" name="Rectangle 8"/>
            <p:cNvSpPr>
              <a:spLocks noChangeArrowheads="1"/>
            </p:cNvSpPr>
            <p:nvPr/>
          </p:nvSpPr>
          <p:spPr bwMode="auto">
            <a:xfrm>
              <a:off x="6361" y="0"/>
              <a:ext cx="3180" cy="106945"/>
            </a:xfrm>
            <a:prstGeom prst="rect">
              <a:avLst/>
            </a:prstGeom>
            <a:solidFill>
              <a:srgbClr val="00B050"/>
            </a:solidFill>
            <a:ln>
              <a:noFill/>
            </a:ln>
            <a:extLs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endParaRPr lang="en-US"/>
            </a:p>
          </p:txBody>
        </p:sp>
      </p:grpSp>
    </p:spTree>
    <p:extLst>
      <p:ext uri="{BB962C8B-B14F-4D97-AF65-F5344CB8AC3E}">
        <p14:creationId xmlns:p14="http://schemas.microsoft.com/office/powerpoint/2010/main" val="2728863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447D-143D-D44F-A6AD-3C85B2842BDF}"/>
              </a:ext>
            </a:extLst>
          </p:cNvPr>
          <p:cNvSpPr>
            <a:spLocks noGrp="1"/>
          </p:cNvSpPr>
          <p:nvPr>
            <p:ph type="title"/>
          </p:nvPr>
        </p:nvSpPr>
        <p:spPr/>
        <p:txBody>
          <a:bodyPr/>
          <a:lstStyle/>
          <a:p>
            <a:r>
              <a:rPr lang="en-US" dirty="0"/>
              <a:t>Pace of Change Considerations</a:t>
            </a:r>
          </a:p>
        </p:txBody>
      </p:sp>
      <p:sp>
        <p:nvSpPr>
          <p:cNvPr id="3" name="Content Placeholder 2">
            <a:extLst>
              <a:ext uri="{FF2B5EF4-FFF2-40B4-BE49-F238E27FC236}">
                <a16:creationId xmlns:a16="http://schemas.microsoft.com/office/drawing/2014/main" id="{48BFD05E-F8F0-B145-B6A2-D153BFC68C3F}"/>
              </a:ext>
            </a:extLst>
          </p:cNvPr>
          <p:cNvSpPr>
            <a:spLocks noGrp="1"/>
          </p:cNvSpPr>
          <p:nvPr>
            <p:ph idx="1"/>
          </p:nvPr>
        </p:nvSpPr>
        <p:spPr/>
        <p:txBody>
          <a:bodyPr/>
          <a:lstStyle/>
          <a:p>
            <a:r>
              <a:rPr lang="en-US" dirty="0"/>
              <a:t>Considerations:</a:t>
            </a:r>
          </a:p>
          <a:p>
            <a:pPr marL="914400" lvl="1" indent="-457200">
              <a:buFont typeface="+mj-lt"/>
              <a:buAutoNum type="arabicPeriod"/>
            </a:pPr>
            <a:r>
              <a:rPr lang="en-US" dirty="0"/>
              <a:t>A large negative shock to the current budget will adversely affect regular operations</a:t>
            </a:r>
          </a:p>
          <a:p>
            <a:pPr marL="914400" lvl="1" indent="-457200">
              <a:buFont typeface="+mj-lt"/>
              <a:buAutoNum type="arabicPeriod"/>
            </a:pPr>
            <a:r>
              <a:rPr lang="en-US" dirty="0"/>
              <a:t>A large positive shock will be difficult to absorb</a:t>
            </a:r>
          </a:p>
          <a:p>
            <a:pPr marL="914400" lvl="1" indent="-457200">
              <a:buFont typeface="+mj-lt"/>
              <a:buAutoNum type="arabicPeriod"/>
            </a:pPr>
            <a:r>
              <a:rPr lang="en-US" dirty="0"/>
              <a:t>A long phase-in duration will postpone the adjustment of allocations to the “ideal” scenario</a:t>
            </a:r>
          </a:p>
        </p:txBody>
      </p:sp>
      <p:sp>
        <p:nvSpPr>
          <p:cNvPr id="4" name="Footer Placeholder 3">
            <a:extLst>
              <a:ext uri="{FF2B5EF4-FFF2-40B4-BE49-F238E27FC236}">
                <a16:creationId xmlns:a16="http://schemas.microsoft.com/office/drawing/2014/main" id="{D539F326-AC96-2843-9ECE-93CA2CB9A221}"/>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898E045D-2F40-BF4B-B6C1-B7D05718C42E}"/>
              </a:ext>
            </a:extLst>
          </p:cNvPr>
          <p:cNvSpPr>
            <a:spLocks noGrp="1"/>
          </p:cNvSpPr>
          <p:nvPr>
            <p:ph type="sldNum" sz="quarter" idx="12"/>
          </p:nvPr>
        </p:nvSpPr>
        <p:spPr/>
        <p:txBody>
          <a:bodyPr/>
          <a:lstStyle/>
          <a:p>
            <a:fld id="{B6784B44-E009-41D0-846E-76C082E0550B}" type="slidenum">
              <a:rPr lang="en-US" smtClean="0"/>
              <a:t>35</a:t>
            </a:fld>
            <a:endParaRPr lang="en-US"/>
          </a:p>
        </p:txBody>
      </p:sp>
    </p:spTree>
    <p:extLst>
      <p:ext uri="{BB962C8B-B14F-4D97-AF65-F5344CB8AC3E}">
        <p14:creationId xmlns:p14="http://schemas.microsoft.com/office/powerpoint/2010/main" val="3410337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35C05-8F11-E142-9E7F-716E85C30A45}"/>
              </a:ext>
            </a:extLst>
          </p:cNvPr>
          <p:cNvSpPr>
            <a:spLocks noGrp="1"/>
          </p:cNvSpPr>
          <p:nvPr>
            <p:ph type="title"/>
          </p:nvPr>
        </p:nvSpPr>
        <p:spPr>
          <a:xfrm>
            <a:off x="838199" y="201421"/>
            <a:ext cx="10246895" cy="1034520"/>
          </a:xfrm>
        </p:spPr>
        <p:txBody>
          <a:bodyPr/>
          <a:lstStyle/>
          <a:p>
            <a:r>
              <a:rPr lang="en-US" dirty="0"/>
              <a:t>Pace of Change Simulations</a:t>
            </a:r>
            <a:br>
              <a:rPr lang="en-US" dirty="0"/>
            </a:br>
            <a:r>
              <a:rPr lang="en-US" sz="2800" dirty="0"/>
              <a:t>Option 3</a:t>
            </a:r>
            <a:endParaRPr lang="en-US" b="1" dirty="0"/>
          </a:p>
        </p:txBody>
      </p:sp>
      <p:sp>
        <p:nvSpPr>
          <p:cNvPr id="4" name="Slide Number Placeholder 3">
            <a:extLst>
              <a:ext uri="{FF2B5EF4-FFF2-40B4-BE49-F238E27FC236}">
                <a16:creationId xmlns:a16="http://schemas.microsoft.com/office/drawing/2014/main" id="{9F6C0960-2D51-1541-97B4-A0C7E81C1EBC}"/>
              </a:ext>
            </a:extLst>
          </p:cNvPr>
          <p:cNvSpPr>
            <a:spLocks noGrp="1"/>
          </p:cNvSpPr>
          <p:nvPr>
            <p:ph type="sldNum" sz="quarter" idx="12"/>
          </p:nvPr>
        </p:nvSpPr>
        <p:spPr/>
        <p:txBody>
          <a:bodyPr/>
          <a:lstStyle/>
          <a:p>
            <a:fld id="{E35D83CA-0F81-D447-ABB7-24B0572A7482}" type="slidenum">
              <a:rPr lang="en-US" smtClean="0"/>
              <a:t>36</a:t>
            </a:fld>
            <a:endParaRPr lang="en-US"/>
          </a:p>
        </p:txBody>
      </p:sp>
      <p:sp>
        <p:nvSpPr>
          <p:cNvPr id="8" name="TextBox 7">
            <a:extLst>
              <a:ext uri="{FF2B5EF4-FFF2-40B4-BE49-F238E27FC236}">
                <a16:creationId xmlns:a16="http://schemas.microsoft.com/office/drawing/2014/main" id="{84FFD38E-76A3-D045-92B4-C20004C3231C}"/>
              </a:ext>
            </a:extLst>
          </p:cNvPr>
          <p:cNvSpPr txBox="1"/>
          <p:nvPr/>
        </p:nvSpPr>
        <p:spPr>
          <a:xfrm>
            <a:off x="2889356" y="6073658"/>
            <a:ext cx="6471970" cy="584775"/>
          </a:xfrm>
          <a:prstGeom prst="rect">
            <a:avLst/>
          </a:prstGeom>
          <a:noFill/>
        </p:spPr>
        <p:txBody>
          <a:bodyPr wrap="square" rtlCol="0">
            <a:spAutoFit/>
          </a:bodyPr>
          <a:lstStyle/>
          <a:p>
            <a:pPr algn="ctr"/>
            <a:r>
              <a:rPr lang="en-US" sz="1600" b="1" dirty="0"/>
              <a:t>Figure: Comparison of percentage change in budget share implied by RAF options to current allocation</a:t>
            </a:r>
          </a:p>
        </p:txBody>
      </p:sp>
      <p:pic>
        <p:nvPicPr>
          <p:cNvPr id="5" name="Picture 4">
            <a:extLst>
              <a:ext uri="{FF2B5EF4-FFF2-40B4-BE49-F238E27FC236}">
                <a16:creationId xmlns:a16="http://schemas.microsoft.com/office/drawing/2014/main" id="{118FC887-3F81-D446-9247-39EB03093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524" y="1377287"/>
            <a:ext cx="7163633" cy="4696371"/>
          </a:xfrm>
          <a:prstGeom prst="rect">
            <a:avLst/>
          </a:prstGeom>
        </p:spPr>
      </p:pic>
    </p:spTree>
    <p:extLst>
      <p:ext uri="{BB962C8B-B14F-4D97-AF65-F5344CB8AC3E}">
        <p14:creationId xmlns:p14="http://schemas.microsoft.com/office/powerpoint/2010/main" val="2251737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EC338-E9E7-5545-A9D2-54AB4501A329}"/>
              </a:ext>
            </a:extLst>
          </p:cNvPr>
          <p:cNvSpPr>
            <a:spLocks noGrp="1"/>
          </p:cNvSpPr>
          <p:nvPr>
            <p:ph type="title"/>
          </p:nvPr>
        </p:nvSpPr>
        <p:spPr/>
        <p:txBody>
          <a:bodyPr>
            <a:normAutofit/>
          </a:bodyPr>
          <a:lstStyle/>
          <a:p>
            <a:pPr algn="ctr"/>
            <a:r>
              <a:rPr lang="en-US" dirty="0"/>
              <a:t>Pace of Change Simulations</a:t>
            </a:r>
            <a:br>
              <a:rPr lang="en-US" dirty="0"/>
            </a:br>
            <a:r>
              <a:rPr lang="en-US" sz="2800" dirty="0"/>
              <a:t>Option 3</a:t>
            </a:r>
            <a:endParaRPr lang="en-US" dirty="0"/>
          </a:p>
        </p:txBody>
      </p:sp>
      <p:sp>
        <p:nvSpPr>
          <p:cNvPr id="4" name="Footer Placeholder 3">
            <a:extLst>
              <a:ext uri="{FF2B5EF4-FFF2-40B4-BE49-F238E27FC236}">
                <a16:creationId xmlns:a16="http://schemas.microsoft.com/office/drawing/2014/main" id="{2601E323-7F8F-4F47-AEAC-856320F97383}"/>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9B0F097A-ECCB-5143-8639-150D512DF9C6}"/>
              </a:ext>
            </a:extLst>
          </p:cNvPr>
          <p:cNvSpPr>
            <a:spLocks noGrp="1"/>
          </p:cNvSpPr>
          <p:nvPr>
            <p:ph type="sldNum" sz="quarter" idx="12"/>
          </p:nvPr>
        </p:nvSpPr>
        <p:spPr/>
        <p:txBody>
          <a:bodyPr/>
          <a:lstStyle/>
          <a:p>
            <a:fld id="{B6784B44-E009-41D0-846E-76C082E0550B}" type="slidenum">
              <a:rPr lang="en-US" smtClean="0"/>
              <a:t>37</a:t>
            </a:fld>
            <a:endParaRPr lang="en-US"/>
          </a:p>
        </p:txBody>
      </p:sp>
      <p:pic>
        <p:nvPicPr>
          <p:cNvPr id="13" name="Picture 12">
            <a:extLst>
              <a:ext uri="{FF2B5EF4-FFF2-40B4-BE49-F238E27FC236}">
                <a16:creationId xmlns:a16="http://schemas.microsoft.com/office/drawing/2014/main" id="{046DC824-D33C-D347-9587-D3E744313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446" y="1237039"/>
            <a:ext cx="9402354" cy="5119311"/>
          </a:xfrm>
          <a:prstGeom prst="rect">
            <a:avLst/>
          </a:prstGeom>
        </p:spPr>
      </p:pic>
    </p:spTree>
    <p:extLst>
      <p:ext uri="{BB962C8B-B14F-4D97-AF65-F5344CB8AC3E}">
        <p14:creationId xmlns:p14="http://schemas.microsoft.com/office/powerpoint/2010/main" val="95413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7009" y="1090673"/>
            <a:ext cx="9927265" cy="2387600"/>
          </a:xfrm>
        </p:spPr>
        <p:txBody>
          <a:bodyPr>
            <a:normAutofit/>
          </a:bodyPr>
          <a:lstStyle/>
          <a:p>
            <a:r>
              <a:rPr lang="en-US" sz="4800" b="1" u="sng" dirty="0"/>
              <a:t>Resource Allocation Formula (RAF):</a:t>
            </a:r>
            <a:br>
              <a:rPr lang="en-US" sz="4800" b="1" dirty="0"/>
            </a:br>
            <a:r>
              <a:rPr lang="en-US" sz="4800" dirty="0"/>
              <a:t>Group Work</a:t>
            </a:r>
            <a:endParaRPr lang="en-US" sz="4400" dirty="0"/>
          </a:p>
        </p:txBody>
      </p:sp>
      <p:sp>
        <p:nvSpPr>
          <p:cNvPr id="3" name="Subtitle 2"/>
          <p:cNvSpPr>
            <a:spLocks noGrp="1"/>
          </p:cNvSpPr>
          <p:nvPr>
            <p:ph type="subTitle" idx="1"/>
          </p:nvPr>
        </p:nvSpPr>
        <p:spPr>
          <a:xfrm>
            <a:off x="1577009" y="4815537"/>
            <a:ext cx="9144000" cy="1655762"/>
          </a:xfrm>
        </p:spPr>
        <p:txBody>
          <a:bodyPr>
            <a:normAutofit/>
          </a:bodyPr>
          <a:lstStyle/>
          <a:p>
            <a:r>
              <a:rPr lang="en-GB" sz="3200" b="1" dirty="0">
                <a:latin typeface="Segoe UI" panose="020B0502040204020203" pitchFamily="34" charset="0"/>
                <a:cs typeface="Segoe UI" panose="020B0502040204020203" pitchFamily="34" charset="0"/>
              </a:rPr>
              <a:t>Grand Palace Hotel, </a:t>
            </a:r>
            <a:r>
              <a:rPr lang="en-GB" sz="3200" b="1" dirty="0" err="1">
                <a:latin typeface="Segoe UI" panose="020B0502040204020203" pitchFamily="34" charset="0"/>
                <a:cs typeface="Segoe UI" panose="020B0502040204020203" pitchFamily="34" charset="0"/>
              </a:rPr>
              <a:t>Mzuzu</a:t>
            </a:r>
            <a:endParaRPr lang="en-GB" sz="3200" b="1" dirty="0">
              <a:latin typeface="Segoe UI" panose="020B0502040204020203" pitchFamily="34" charset="0"/>
              <a:cs typeface="Segoe UI" panose="020B0502040204020203" pitchFamily="34" charset="0"/>
            </a:endParaRPr>
          </a:p>
          <a:p>
            <a:r>
              <a:rPr lang="en-GB" sz="3200" b="1" dirty="0">
                <a:latin typeface="Segoe UI" panose="020B0502040204020203" pitchFamily="34" charset="0"/>
                <a:cs typeface="Segoe UI" panose="020B0502040204020203" pitchFamily="34" charset="0"/>
              </a:rPr>
              <a:t>18 February 2019</a:t>
            </a:r>
            <a:endParaRPr lang="en-US" sz="3200" dirty="0"/>
          </a:p>
        </p:txBody>
      </p:sp>
      <p:grpSp>
        <p:nvGrpSpPr>
          <p:cNvPr id="6" name="Group 5"/>
          <p:cNvGrpSpPr>
            <a:grpSpLocks/>
          </p:cNvGrpSpPr>
          <p:nvPr/>
        </p:nvGrpSpPr>
        <p:grpSpPr bwMode="auto">
          <a:xfrm>
            <a:off x="168008" y="281354"/>
            <a:ext cx="958059" cy="6393839"/>
            <a:chOff x="-818" y="0"/>
            <a:chExt cx="10359" cy="106945"/>
          </a:xfrm>
        </p:grpSpPr>
        <p:sp>
          <p:nvSpPr>
            <p:cNvPr id="7" name="Rectangle 6"/>
            <p:cNvSpPr>
              <a:spLocks noChangeArrowheads="1"/>
            </p:cNvSpPr>
            <p:nvPr/>
          </p:nvSpPr>
          <p:spPr bwMode="auto">
            <a:xfrm>
              <a:off x="-818" y="0"/>
              <a:ext cx="3997" cy="106945"/>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endParaRPr lang="en-US"/>
            </a:p>
          </p:txBody>
        </p:sp>
        <p:sp>
          <p:nvSpPr>
            <p:cNvPr id="8" name="Rectangle 7"/>
            <p:cNvSpPr>
              <a:spLocks noChangeArrowheads="1"/>
            </p:cNvSpPr>
            <p:nvPr/>
          </p:nvSpPr>
          <p:spPr bwMode="auto">
            <a:xfrm>
              <a:off x="3180" y="0"/>
              <a:ext cx="3181" cy="106945"/>
            </a:xfrm>
            <a:prstGeom prst="rect">
              <a:avLst/>
            </a:prstGeom>
            <a:solidFill>
              <a:srgbClr val="FF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endParaRPr lang="en-US"/>
            </a:p>
          </p:txBody>
        </p:sp>
        <p:sp>
          <p:nvSpPr>
            <p:cNvPr id="9" name="Rectangle 8"/>
            <p:cNvSpPr>
              <a:spLocks noChangeArrowheads="1"/>
            </p:cNvSpPr>
            <p:nvPr/>
          </p:nvSpPr>
          <p:spPr bwMode="auto">
            <a:xfrm>
              <a:off x="6361" y="0"/>
              <a:ext cx="3180" cy="106945"/>
            </a:xfrm>
            <a:prstGeom prst="rect">
              <a:avLst/>
            </a:prstGeom>
            <a:solidFill>
              <a:srgbClr val="00B050"/>
            </a:solidFill>
            <a:ln>
              <a:noFill/>
            </a:ln>
            <a:extLs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endParaRPr lang="en-US"/>
            </a:p>
          </p:txBody>
        </p:sp>
      </p:grpSp>
    </p:spTree>
    <p:extLst>
      <p:ext uri="{BB962C8B-B14F-4D97-AF65-F5344CB8AC3E}">
        <p14:creationId xmlns:p14="http://schemas.microsoft.com/office/powerpoint/2010/main" val="2156027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58513-36E6-9844-A63E-B1DF3D2C8A48}"/>
              </a:ext>
            </a:extLst>
          </p:cNvPr>
          <p:cNvSpPr>
            <a:spLocks noGrp="1"/>
          </p:cNvSpPr>
          <p:nvPr>
            <p:ph type="title"/>
          </p:nvPr>
        </p:nvSpPr>
        <p:spPr>
          <a:xfrm>
            <a:off x="1897832" y="340220"/>
            <a:ext cx="8229600" cy="752913"/>
          </a:xfrm>
        </p:spPr>
        <p:txBody>
          <a:bodyPr>
            <a:normAutofit/>
          </a:bodyPr>
          <a:lstStyle/>
          <a:p>
            <a:pPr algn="ctr"/>
            <a:r>
              <a:rPr lang="en-US" b="0" dirty="0"/>
              <a:t>Malawi Health Sector Financing Flow</a:t>
            </a:r>
          </a:p>
        </p:txBody>
      </p:sp>
      <p:graphicFrame>
        <p:nvGraphicFramePr>
          <p:cNvPr id="4" name="Content Placeholder 3">
            <a:extLst>
              <a:ext uri="{FF2B5EF4-FFF2-40B4-BE49-F238E27FC236}">
                <a16:creationId xmlns:a16="http://schemas.microsoft.com/office/drawing/2014/main" id="{C72A7F76-F85E-E749-883C-62A536C88FAE}"/>
              </a:ext>
            </a:extLst>
          </p:cNvPr>
          <p:cNvGraphicFramePr>
            <a:graphicFrameLocks noGrp="1"/>
          </p:cNvGraphicFramePr>
          <p:nvPr>
            <p:ph idx="1"/>
            <p:extLst/>
          </p:nvPr>
        </p:nvGraphicFramePr>
        <p:xfrm>
          <a:off x="1101525" y="1428726"/>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2C0C89C-50F5-4B49-B611-F4D61AB4F537}"/>
              </a:ext>
            </a:extLst>
          </p:cNvPr>
          <p:cNvSpPr txBox="1"/>
          <p:nvPr/>
        </p:nvSpPr>
        <p:spPr>
          <a:xfrm>
            <a:off x="8248892" y="1428725"/>
            <a:ext cx="2164466" cy="738664"/>
          </a:xfrm>
          <a:prstGeom prst="rect">
            <a:avLst/>
          </a:prstGeom>
          <a:solidFill>
            <a:schemeClr val="tx2"/>
          </a:solidFill>
          <a:ln>
            <a:solidFill>
              <a:schemeClr val="tx1"/>
            </a:solidFill>
          </a:ln>
        </p:spPr>
        <p:txBody>
          <a:bodyPr wrap="square" rtlCol="0">
            <a:spAutoFit/>
          </a:bodyPr>
          <a:lstStyle/>
          <a:p>
            <a:pPr algn="ctr"/>
            <a:r>
              <a:rPr lang="en-US" sz="1400" dirty="0">
                <a:solidFill>
                  <a:schemeClr val="bg1"/>
                </a:solidFill>
              </a:rPr>
              <a:t>The Health Sector ORT* and Drug Budget Ceiling is set by Treasury. </a:t>
            </a:r>
          </a:p>
        </p:txBody>
      </p:sp>
      <p:sp>
        <p:nvSpPr>
          <p:cNvPr id="7" name="TextBox 6">
            <a:extLst>
              <a:ext uri="{FF2B5EF4-FFF2-40B4-BE49-F238E27FC236}">
                <a16:creationId xmlns:a16="http://schemas.microsoft.com/office/drawing/2014/main" id="{F1EDDEF2-6B8E-0641-A5C7-19BD1A6DEFA7}"/>
              </a:ext>
            </a:extLst>
          </p:cNvPr>
          <p:cNvSpPr txBox="1"/>
          <p:nvPr/>
        </p:nvSpPr>
        <p:spPr>
          <a:xfrm>
            <a:off x="8248892" y="2390176"/>
            <a:ext cx="2164466" cy="1384995"/>
          </a:xfrm>
          <a:prstGeom prst="rect">
            <a:avLst/>
          </a:prstGeom>
          <a:solidFill>
            <a:schemeClr val="accent1"/>
          </a:solidFill>
          <a:ln>
            <a:solidFill>
              <a:schemeClr val="tx1"/>
            </a:solidFill>
          </a:ln>
        </p:spPr>
        <p:txBody>
          <a:bodyPr wrap="square" rtlCol="0">
            <a:spAutoFit/>
          </a:bodyPr>
          <a:lstStyle/>
          <a:p>
            <a:pPr algn="ctr"/>
            <a:r>
              <a:rPr lang="en-US" sz="1400" dirty="0">
                <a:solidFill>
                  <a:schemeClr val="bg1"/>
                </a:solidFill>
              </a:rPr>
              <a:t>MOLG allocates the ORT, and Drug budget** across districts based on historical distribution. PE Budget is allocated based on staff on payroll.</a:t>
            </a:r>
          </a:p>
        </p:txBody>
      </p:sp>
      <p:sp>
        <p:nvSpPr>
          <p:cNvPr id="9" name="TextBox 8">
            <a:extLst>
              <a:ext uri="{FF2B5EF4-FFF2-40B4-BE49-F238E27FC236}">
                <a16:creationId xmlns:a16="http://schemas.microsoft.com/office/drawing/2014/main" id="{BD2A0E6B-BCE9-ED46-A5DC-30170A2A0579}"/>
              </a:ext>
            </a:extLst>
          </p:cNvPr>
          <p:cNvSpPr txBox="1"/>
          <p:nvPr/>
        </p:nvSpPr>
        <p:spPr>
          <a:xfrm>
            <a:off x="8248892" y="3983775"/>
            <a:ext cx="2164466" cy="738664"/>
          </a:xfrm>
          <a:prstGeom prst="rect">
            <a:avLst/>
          </a:prstGeom>
          <a:solidFill>
            <a:schemeClr val="tx2">
              <a:lumMod val="40000"/>
              <a:lumOff val="60000"/>
            </a:schemeClr>
          </a:solidFill>
          <a:ln>
            <a:solidFill>
              <a:schemeClr val="tx1"/>
            </a:solidFill>
          </a:ln>
        </p:spPr>
        <p:txBody>
          <a:bodyPr wrap="square" rtlCol="0">
            <a:spAutoFit/>
          </a:bodyPr>
          <a:lstStyle/>
          <a:p>
            <a:pPr algn="ctr"/>
            <a:r>
              <a:rPr lang="en-US" sz="1400" b="1" dirty="0"/>
              <a:t>District Councils transfer the health sector budget to DHOs. </a:t>
            </a:r>
          </a:p>
        </p:txBody>
      </p:sp>
      <p:sp>
        <p:nvSpPr>
          <p:cNvPr id="10" name="TextBox 9">
            <a:extLst>
              <a:ext uri="{FF2B5EF4-FFF2-40B4-BE49-F238E27FC236}">
                <a16:creationId xmlns:a16="http://schemas.microsoft.com/office/drawing/2014/main" id="{F1797773-A9DB-E948-AE5C-92DADA69BC15}"/>
              </a:ext>
            </a:extLst>
          </p:cNvPr>
          <p:cNvSpPr txBox="1"/>
          <p:nvPr/>
        </p:nvSpPr>
        <p:spPr>
          <a:xfrm>
            <a:off x="8248892" y="5023167"/>
            <a:ext cx="2164466" cy="1169551"/>
          </a:xfrm>
          <a:prstGeom prst="rect">
            <a:avLst/>
          </a:prstGeom>
          <a:solidFill>
            <a:schemeClr val="tx2">
              <a:lumMod val="40000"/>
              <a:lumOff val="60000"/>
            </a:schemeClr>
          </a:solidFill>
          <a:ln>
            <a:solidFill>
              <a:schemeClr val="tx1"/>
            </a:solidFill>
          </a:ln>
        </p:spPr>
        <p:txBody>
          <a:bodyPr wrap="square" rtlCol="0">
            <a:spAutoFit/>
          </a:bodyPr>
          <a:lstStyle/>
          <a:p>
            <a:pPr algn="ctr"/>
            <a:r>
              <a:rPr lang="en-US" sz="1400" b="1" dirty="0"/>
              <a:t>DHOs allocate budgets to District Hospitals, Health Centers, Community Hospitals, Health Posts and Clinics.</a:t>
            </a:r>
          </a:p>
        </p:txBody>
      </p:sp>
      <p:sp>
        <p:nvSpPr>
          <p:cNvPr id="11" name="TextBox 10">
            <a:extLst>
              <a:ext uri="{FF2B5EF4-FFF2-40B4-BE49-F238E27FC236}">
                <a16:creationId xmlns:a16="http://schemas.microsoft.com/office/drawing/2014/main" id="{AC310165-ADAC-D540-B663-AA421B7CA42A}"/>
              </a:ext>
            </a:extLst>
          </p:cNvPr>
          <p:cNvSpPr txBox="1"/>
          <p:nvPr/>
        </p:nvSpPr>
        <p:spPr>
          <a:xfrm>
            <a:off x="2345804" y="6374992"/>
            <a:ext cx="8322197" cy="523220"/>
          </a:xfrm>
          <a:prstGeom prst="rect">
            <a:avLst/>
          </a:prstGeom>
          <a:noFill/>
        </p:spPr>
        <p:txBody>
          <a:bodyPr wrap="square" rtlCol="0">
            <a:spAutoFit/>
          </a:bodyPr>
          <a:lstStyle/>
          <a:p>
            <a:pPr algn="ctr"/>
            <a:r>
              <a:rPr lang="en-US" sz="1400" dirty="0"/>
              <a:t>* ORT – Other Recurrent Transactions; PE - Personnel Emoluments</a:t>
            </a:r>
          </a:p>
          <a:p>
            <a:pPr algn="ctr"/>
            <a:r>
              <a:rPr lang="en-US" sz="1400" dirty="0"/>
              <a:t>** Note: the ORT and PE Budgets for Education and Agriculture sectors are similarly decentralized. </a:t>
            </a:r>
          </a:p>
        </p:txBody>
      </p:sp>
      <p:sp>
        <p:nvSpPr>
          <p:cNvPr id="5" name="Donut 4">
            <a:extLst>
              <a:ext uri="{FF2B5EF4-FFF2-40B4-BE49-F238E27FC236}">
                <a16:creationId xmlns:a16="http://schemas.microsoft.com/office/drawing/2014/main" id="{D3A6A6ED-AF66-F347-ABE9-780C6700086C}"/>
              </a:ext>
            </a:extLst>
          </p:cNvPr>
          <p:cNvSpPr/>
          <p:nvPr/>
        </p:nvSpPr>
        <p:spPr>
          <a:xfrm>
            <a:off x="7757050" y="2036400"/>
            <a:ext cx="3148149" cy="2025788"/>
          </a:xfrm>
          <a:prstGeom prst="donut">
            <a:avLst>
              <a:gd name="adj" fmla="val 177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A785B8CA-45F8-A14A-8917-688D7BE1E63C}"/>
              </a:ext>
            </a:extLst>
          </p:cNvPr>
          <p:cNvPicPr>
            <a:picLocks noChangeAspect="1"/>
          </p:cNvPicPr>
          <p:nvPr/>
        </p:nvPicPr>
        <p:blipFill>
          <a:blip r:embed="rId7"/>
          <a:stretch>
            <a:fillRect/>
          </a:stretch>
        </p:blipFill>
        <p:spPr>
          <a:xfrm>
            <a:off x="148871" y="1376928"/>
            <a:ext cx="7854100" cy="4998064"/>
          </a:xfrm>
          <a:prstGeom prst="rect">
            <a:avLst/>
          </a:prstGeom>
        </p:spPr>
      </p:pic>
      <p:graphicFrame>
        <p:nvGraphicFramePr>
          <p:cNvPr id="14" name="Diagram 13">
            <a:extLst>
              <a:ext uri="{FF2B5EF4-FFF2-40B4-BE49-F238E27FC236}">
                <a16:creationId xmlns:a16="http://schemas.microsoft.com/office/drawing/2014/main" id="{ECD2DB1E-2128-E642-B790-B226F49E47AC}"/>
              </a:ext>
            </a:extLst>
          </p:cNvPr>
          <p:cNvGraphicFramePr/>
          <p:nvPr>
            <p:extLst>
              <p:ext uri="{D42A27DB-BD31-4B8C-83A1-F6EECF244321}">
                <p14:modId xmlns:p14="http://schemas.microsoft.com/office/powerpoint/2010/main" val="210386329"/>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72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xit" presetSubtype="0" fill="hold" grpId="1" nodeType="clickEffect">
                                  <p:stCondLst>
                                    <p:cond delay="0"/>
                                  </p:stCondLst>
                                  <p:childTnLst>
                                    <p:anim calcmode="lin" valueType="num">
                                      <p:cBhvr>
                                        <p:cTn id="35" dur="1000"/>
                                        <p:tgtEl>
                                          <p:spTgt spid="9"/>
                                        </p:tgtEl>
                                        <p:attrNameLst>
                                          <p:attrName>ppt_w</p:attrName>
                                        </p:attrNameLst>
                                      </p:cBhvr>
                                      <p:tavLst>
                                        <p:tav tm="0">
                                          <p:val>
                                            <p:strVal val="ppt_w"/>
                                          </p:val>
                                        </p:tav>
                                        <p:tav tm="100000">
                                          <p:val>
                                            <p:strVal val="ppt_w*0.70"/>
                                          </p:val>
                                        </p:tav>
                                      </p:tavLst>
                                    </p:anim>
                                    <p:anim calcmode="lin" valueType="num">
                                      <p:cBhvr>
                                        <p:cTn id="36" dur="1000"/>
                                        <p:tgtEl>
                                          <p:spTgt spid="9"/>
                                        </p:tgtEl>
                                        <p:attrNameLst>
                                          <p:attrName>ppt_h</p:attrName>
                                        </p:attrNameLst>
                                      </p:cBhvr>
                                      <p:tavLst>
                                        <p:tav tm="0">
                                          <p:val>
                                            <p:strVal val="ppt_h"/>
                                          </p:val>
                                        </p:tav>
                                        <p:tav tm="100000">
                                          <p:val>
                                            <p:strVal val="ppt_h"/>
                                          </p:val>
                                        </p:tav>
                                      </p:tavLst>
                                    </p:anim>
                                    <p:animEffect transition="out" filter="fade">
                                      <p:cBhvr>
                                        <p:cTn id="37" dur="1000"/>
                                        <p:tgtEl>
                                          <p:spTgt spid="9"/>
                                        </p:tgtEl>
                                      </p:cBhvr>
                                    </p:animEffect>
                                    <p:set>
                                      <p:cBhvr>
                                        <p:cTn id="38" dur="1" fill="hold">
                                          <p:stCondLst>
                                            <p:cond delay="999"/>
                                          </p:stCondLst>
                                        </p:cTn>
                                        <p:tgtEl>
                                          <p:spTgt spid="9"/>
                                        </p:tgtEl>
                                        <p:attrNameLst>
                                          <p:attrName>style.visibility</p:attrName>
                                        </p:attrNameLst>
                                      </p:cBhvr>
                                      <p:to>
                                        <p:strVal val="hidden"/>
                                      </p:to>
                                    </p:set>
                                  </p:childTnLst>
                                </p:cTn>
                              </p:par>
                              <p:par>
                                <p:cTn id="39" presetID="55" presetClass="exit" presetSubtype="0" fill="hold" grpId="1" nodeType="withEffect">
                                  <p:stCondLst>
                                    <p:cond delay="0"/>
                                  </p:stCondLst>
                                  <p:childTnLst>
                                    <p:anim calcmode="lin" valueType="num">
                                      <p:cBhvr>
                                        <p:cTn id="40" dur="1000"/>
                                        <p:tgtEl>
                                          <p:spTgt spid="10"/>
                                        </p:tgtEl>
                                        <p:attrNameLst>
                                          <p:attrName>ppt_w</p:attrName>
                                        </p:attrNameLst>
                                      </p:cBhvr>
                                      <p:tavLst>
                                        <p:tav tm="0">
                                          <p:val>
                                            <p:strVal val="ppt_w"/>
                                          </p:val>
                                        </p:tav>
                                        <p:tav tm="100000">
                                          <p:val>
                                            <p:strVal val="ppt_w*0.70"/>
                                          </p:val>
                                        </p:tav>
                                      </p:tavLst>
                                    </p:anim>
                                    <p:anim calcmode="lin" valueType="num">
                                      <p:cBhvr>
                                        <p:cTn id="41" dur="1000"/>
                                        <p:tgtEl>
                                          <p:spTgt spid="10"/>
                                        </p:tgtEl>
                                        <p:attrNameLst>
                                          <p:attrName>ppt_h</p:attrName>
                                        </p:attrNameLst>
                                      </p:cBhvr>
                                      <p:tavLst>
                                        <p:tav tm="0">
                                          <p:val>
                                            <p:strVal val="ppt_h"/>
                                          </p:val>
                                        </p:tav>
                                        <p:tav tm="100000">
                                          <p:val>
                                            <p:strVal val="ppt_h"/>
                                          </p:val>
                                        </p:tav>
                                      </p:tavLst>
                                    </p:anim>
                                    <p:animEffect transition="out" filter="fade">
                                      <p:cBhvr>
                                        <p:cTn id="42" dur="1000"/>
                                        <p:tgtEl>
                                          <p:spTgt spid="10"/>
                                        </p:tgtEl>
                                      </p:cBhvr>
                                    </p:animEffect>
                                    <p:set>
                                      <p:cBhvr>
                                        <p:cTn id="43" dur="1" fill="hold">
                                          <p:stCondLst>
                                            <p:cond delay="999"/>
                                          </p:stCondLst>
                                        </p:cTn>
                                        <p:tgtEl>
                                          <p:spTgt spid="10"/>
                                        </p:tgtEl>
                                        <p:attrNameLst>
                                          <p:attrName>style.visibility</p:attrName>
                                        </p:attrNameLst>
                                      </p:cBhvr>
                                      <p:to>
                                        <p:strVal val="hidden"/>
                                      </p:to>
                                    </p:set>
                                  </p:childTnLst>
                                </p:cTn>
                              </p:par>
                              <p:par>
                                <p:cTn id="44" presetID="55" presetClass="exit" presetSubtype="0" fill="hold" grpId="1" nodeType="withEffect">
                                  <p:stCondLst>
                                    <p:cond delay="0"/>
                                  </p:stCondLst>
                                  <p:childTnLst>
                                    <p:anim calcmode="lin" valueType="num">
                                      <p:cBhvr>
                                        <p:cTn id="45" dur="1000"/>
                                        <p:tgtEl>
                                          <p:spTgt spid="3"/>
                                        </p:tgtEl>
                                        <p:attrNameLst>
                                          <p:attrName>ppt_w</p:attrName>
                                        </p:attrNameLst>
                                      </p:cBhvr>
                                      <p:tavLst>
                                        <p:tav tm="0">
                                          <p:val>
                                            <p:strVal val="ppt_w"/>
                                          </p:val>
                                        </p:tav>
                                        <p:tav tm="100000">
                                          <p:val>
                                            <p:strVal val="ppt_w*0.70"/>
                                          </p:val>
                                        </p:tav>
                                      </p:tavLst>
                                    </p:anim>
                                    <p:anim calcmode="lin" valueType="num">
                                      <p:cBhvr>
                                        <p:cTn id="46" dur="1000"/>
                                        <p:tgtEl>
                                          <p:spTgt spid="3"/>
                                        </p:tgtEl>
                                        <p:attrNameLst>
                                          <p:attrName>ppt_h</p:attrName>
                                        </p:attrNameLst>
                                      </p:cBhvr>
                                      <p:tavLst>
                                        <p:tav tm="0">
                                          <p:val>
                                            <p:strVal val="ppt_h"/>
                                          </p:val>
                                        </p:tav>
                                        <p:tav tm="100000">
                                          <p:val>
                                            <p:strVal val="ppt_h"/>
                                          </p:val>
                                        </p:tav>
                                      </p:tavLst>
                                    </p:anim>
                                    <p:animEffect transition="out" filter="fade">
                                      <p:cBhvr>
                                        <p:cTn id="47" dur="1000"/>
                                        <p:tgtEl>
                                          <p:spTgt spid="3"/>
                                        </p:tgtEl>
                                      </p:cBhvr>
                                    </p:animEffect>
                                    <p:set>
                                      <p:cBhvr>
                                        <p:cTn id="48" dur="1" fill="hold">
                                          <p:stCondLst>
                                            <p:cond delay="999"/>
                                          </p:stCondLst>
                                        </p:cTn>
                                        <p:tgtEl>
                                          <p:spTgt spid="3"/>
                                        </p:tgtEl>
                                        <p:attrNameLst>
                                          <p:attrName>style.visibility</p:attrName>
                                        </p:attrNameLst>
                                      </p:cBhvr>
                                      <p:to>
                                        <p:strVal val="hidden"/>
                                      </p:to>
                                    </p:set>
                                  </p:childTnLst>
                                </p:cTn>
                              </p:par>
                              <p:par>
                                <p:cTn id="49" presetID="55" presetClass="exit" presetSubtype="0" fill="hold" grpId="0" nodeType="withEffect">
                                  <p:stCondLst>
                                    <p:cond delay="0"/>
                                  </p:stCondLst>
                                  <p:childTnLst>
                                    <p:anim calcmode="lin" valueType="num">
                                      <p:cBhvr>
                                        <p:cTn id="50" dur="1000"/>
                                        <p:tgtEl>
                                          <p:spTgt spid="4"/>
                                        </p:tgtEl>
                                        <p:attrNameLst>
                                          <p:attrName>ppt_w</p:attrName>
                                        </p:attrNameLst>
                                      </p:cBhvr>
                                      <p:tavLst>
                                        <p:tav tm="0">
                                          <p:val>
                                            <p:strVal val="ppt_w"/>
                                          </p:val>
                                        </p:tav>
                                        <p:tav tm="100000">
                                          <p:val>
                                            <p:strVal val="ppt_w*0.70"/>
                                          </p:val>
                                        </p:tav>
                                      </p:tavLst>
                                    </p:anim>
                                    <p:anim calcmode="lin" valueType="num">
                                      <p:cBhvr>
                                        <p:cTn id="51" dur="1000"/>
                                        <p:tgtEl>
                                          <p:spTgt spid="4"/>
                                        </p:tgtEl>
                                        <p:attrNameLst>
                                          <p:attrName>ppt_h</p:attrName>
                                        </p:attrNameLst>
                                      </p:cBhvr>
                                      <p:tavLst>
                                        <p:tav tm="0">
                                          <p:val>
                                            <p:strVal val="ppt_h"/>
                                          </p:val>
                                        </p:tav>
                                        <p:tav tm="100000">
                                          <p:val>
                                            <p:strVal val="ppt_h"/>
                                          </p:val>
                                        </p:tav>
                                      </p:tavLst>
                                    </p:anim>
                                    <p:animEffect transition="out" filter="fade">
                                      <p:cBhvr>
                                        <p:cTn id="52" dur="1000"/>
                                        <p:tgtEl>
                                          <p:spTgt spid="4"/>
                                        </p:tgtEl>
                                      </p:cBhvr>
                                    </p:animEffect>
                                    <p:set>
                                      <p:cBhvr>
                                        <p:cTn id="53" dur="1" fill="hold">
                                          <p:stCondLst>
                                            <p:cond delay="999"/>
                                          </p:stCondLst>
                                        </p:cTn>
                                        <p:tgtEl>
                                          <p:spTgt spid="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ppt_x"/>
                                          </p:val>
                                        </p:tav>
                                        <p:tav tm="100000">
                                          <p:val>
                                            <p:strVal val="#ppt_x"/>
                                          </p:val>
                                        </p:tav>
                                      </p:tavLst>
                                    </p:anim>
                                    <p:anim calcmode="lin" valueType="num">
                                      <p:cBhvr additive="base">
                                        <p:cTn id="6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animBg="1"/>
      <p:bldP spid="3" grpId="1" animBg="1"/>
      <p:bldP spid="7" grpId="0" animBg="1"/>
      <p:bldP spid="9" grpId="0" animBg="1"/>
      <p:bldP spid="9" grpId="1" animBg="1"/>
      <p:bldP spid="10" grpId="0" animBg="1"/>
      <p:bldP spid="10" grpId="1" animBg="1"/>
      <p:bldP spid="5" grpId="0" animBg="1"/>
      <p:bldP spid="5"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F2FF-AA3A-A34A-9FBC-F7330F613D1C}"/>
              </a:ext>
            </a:extLst>
          </p:cNvPr>
          <p:cNvSpPr>
            <a:spLocks noGrp="1"/>
          </p:cNvSpPr>
          <p:nvPr>
            <p:ph type="title"/>
          </p:nvPr>
        </p:nvSpPr>
        <p:spPr/>
        <p:txBody>
          <a:bodyPr/>
          <a:lstStyle/>
          <a:p>
            <a:r>
              <a:rPr lang="en-US" dirty="0"/>
              <a:t>Group Allocations</a:t>
            </a:r>
          </a:p>
        </p:txBody>
      </p:sp>
      <p:sp>
        <p:nvSpPr>
          <p:cNvPr id="3" name="Content Placeholder 2">
            <a:extLst>
              <a:ext uri="{FF2B5EF4-FFF2-40B4-BE49-F238E27FC236}">
                <a16:creationId xmlns:a16="http://schemas.microsoft.com/office/drawing/2014/main" id="{38AC5214-B134-0440-A0B3-0880DCBE438C}"/>
              </a:ext>
            </a:extLst>
          </p:cNvPr>
          <p:cNvSpPr>
            <a:spLocks noGrp="1"/>
          </p:cNvSpPr>
          <p:nvPr>
            <p:ph idx="1"/>
          </p:nvPr>
        </p:nvSpPr>
        <p:spPr/>
        <p:txBody>
          <a:bodyPr/>
          <a:lstStyle/>
          <a:p>
            <a:r>
              <a:rPr lang="en-US" b="1" dirty="0"/>
              <a:t>Group 1</a:t>
            </a:r>
            <a:r>
              <a:rPr lang="en-US" dirty="0"/>
              <a:t> – </a:t>
            </a:r>
            <a:r>
              <a:rPr lang="en-US" dirty="0" err="1"/>
              <a:t>Neno</a:t>
            </a:r>
            <a:r>
              <a:rPr lang="en-US" dirty="0"/>
              <a:t> DC, </a:t>
            </a:r>
            <a:r>
              <a:rPr lang="en-US" dirty="0" err="1"/>
              <a:t>Mangochi</a:t>
            </a:r>
            <a:r>
              <a:rPr lang="en-US" dirty="0"/>
              <a:t> DC, Blantyre DC, Blantyre City Council</a:t>
            </a:r>
          </a:p>
          <a:p>
            <a:r>
              <a:rPr lang="en-US" b="1" dirty="0"/>
              <a:t>Group 2</a:t>
            </a:r>
            <a:r>
              <a:rPr lang="en-US" dirty="0"/>
              <a:t> – </a:t>
            </a:r>
            <a:r>
              <a:rPr lang="en-US" dirty="0" err="1"/>
              <a:t>Zomba</a:t>
            </a:r>
            <a:r>
              <a:rPr lang="en-US" dirty="0"/>
              <a:t> DC, Mwanza DC, </a:t>
            </a:r>
            <a:r>
              <a:rPr lang="en-US" dirty="0" err="1"/>
              <a:t>Chikwawa</a:t>
            </a:r>
            <a:r>
              <a:rPr lang="en-US" dirty="0"/>
              <a:t> DC, </a:t>
            </a:r>
            <a:r>
              <a:rPr lang="en-US" dirty="0" err="1"/>
              <a:t>Zomba</a:t>
            </a:r>
            <a:r>
              <a:rPr lang="en-US" dirty="0"/>
              <a:t> City Council</a:t>
            </a:r>
          </a:p>
          <a:p>
            <a:r>
              <a:rPr lang="en-US" b="1" dirty="0"/>
              <a:t>Group 3 </a:t>
            </a:r>
            <a:r>
              <a:rPr lang="en-US" dirty="0"/>
              <a:t>– </a:t>
            </a:r>
            <a:r>
              <a:rPr lang="en-US" dirty="0" err="1"/>
              <a:t>Chiradzulu</a:t>
            </a:r>
            <a:r>
              <a:rPr lang="en-US" dirty="0"/>
              <a:t> DC, </a:t>
            </a:r>
            <a:r>
              <a:rPr lang="en-US" dirty="0" err="1"/>
              <a:t>Thyolo</a:t>
            </a:r>
            <a:r>
              <a:rPr lang="en-US" dirty="0"/>
              <a:t> DC, </a:t>
            </a:r>
            <a:r>
              <a:rPr lang="en-US" dirty="0" err="1"/>
              <a:t>Phalombe</a:t>
            </a:r>
            <a:r>
              <a:rPr lang="en-US" dirty="0"/>
              <a:t> DC</a:t>
            </a:r>
          </a:p>
          <a:p>
            <a:r>
              <a:rPr lang="en-US" b="1" dirty="0"/>
              <a:t>Group 4 </a:t>
            </a:r>
            <a:r>
              <a:rPr lang="en-US" dirty="0"/>
              <a:t>– </a:t>
            </a:r>
            <a:r>
              <a:rPr lang="en-US" dirty="0" err="1"/>
              <a:t>Nsanje</a:t>
            </a:r>
            <a:r>
              <a:rPr lang="en-US" dirty="0"/>
              <a:t> DC, </a:t>
            </a:r>
            <a:r>
              <a:rPr lang="en-US" dirty="0" err="1"/>
              <a:t>Mulanje</a:t>
            </a:r>
            <a:r>
              <a:rPr lang="en-US" dirty="0"/>
              <a:t> DC, </a:t>
            </a:r>
            <a:r>
              <a:rPr lang="en-US" dirty="0" err="1"/>
              <a:t>Luchenza</a:t>
            </a:r>
            <a:r>
              <a:rPr lang="en-US" dirty="0"/>
              <a:t> Municipal Council</a:t>
            </a:r>
          </a:p>
          <a:p>
            <a:endParaRPr lang="en-US" dirty="0"/>
          </a:p>
        </p:txBody>
      </p:sp>
      <p:sp>
        <p:nvSpPr>
          <p:cNvPr id="4" name="Footer Placeholder 3">
            <a:extLst>
              <a:ext uri="{FF2B5EF4-FFF2-40B4-BE49-F238E27FC236}">
                <a16:creationId xmlns:a16="http://schemas.microsoft.com/office/drawing/2014/main" id="{0F18A900-CCFB-9245-83CB-707234B1C679}"/>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5D0A8953-7252-5049-8B7C-ADA85651042E}"/>
              </a:ext>
            </a:extLst>
          </p:cNvPr>
          <p:cNvSpPr>
            <a:spLocks noGrp="1"/>
          </p:cNvSpPr>
          <p:nvPr>
            <p:ph type="sldNum" sz="quarter" idx="12"/>
          </p:nvPr>
        </p:nvSpPr>
        <p:spPr/>
        <p:txBody>
          <a:bodyPr/>
          <a:lstStyle/>
          <a:p>
            <a:fld id="{B6784B44-E009-41D0-846E-76C082E0550B}" type="slidenum">
              <a:rPr lang="en-US" smtClean="0"/>
              <a:t>39</a:t>
            </a:fld>
            <a:endParaRPr lang="en-US"/>
          </a:p>
        </p:txBody>
      </p:sp>
    </p:spTree>
    <p:extLst>
      <p:ext uri="{BB962C8B-B14F-4D97-AF65-F5344CB8AC3E}">
        <p14:creationId xmlns:p14="http://schemas.microsoft.com/office/powerpoint/2010/main" val="1977921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DD1E-1141-154A-B8EC-353C5195D118}"/>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E560B886-CC91-634F-B951-D7F1DDEA372C}"/>
              </a:ext>
            </a:extLst>
          </p:cNvPr>
          <p:cNvSpPr>
            <a:spLocks noGrp="1"/>
          </p:cNvSpPr>
          <p:nvPr>
            <p:ph idx="1"/>
          </p:nvPr>
        </p:nvSpPr>
        <p:spPr/>
        <p:txBody>
          <a:bodyPr>
            <a:normAutofit/>
          </a:bodyPr>
          <a:lstStyle/>
          <a:p>
            <a:pPr marL="0" indent="0">
              <a:buNone/>
            </a:pPr>
            <a:r>
              <a:rPr lang="en-US" sz="3200" dirty="0"/>
              <a:t>What are the three biggest essential sub-item expenditures undertaken by the DHO during a financial year? (</a:t>
            </a:r>
            <a:r>
              <a:rPr lang="en-US" sz="3200" dirty="0" err="1"/>
              <a:t>eg</a:t>
            </a:r>
            <a:r>
              <a:rPr lang="en-US" sz="3200" dirty="0"/>
              <a:t>. fuel, vehicle maintenance)</a:t>
            </a:r>
          </a:p>
        </p:txBody>
      </p:sp>
      <p:sp>
        <p:nvSpPr>
          <p:cNvPr id="4" name="Footer Placeholder 3">
            <a:extLst>
              <a:ext uri="{FF2B5EF4-FFF2-40B4-BE49-F238E27FC236}">
                <a16:creationId xmlns:a16="http://schemas.microsoft.com/office/drawing/2014/main" id="{BD4B0B17-14E4-E14D-AA7D-36FF08C1EFD5}"/>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8ABD0B26-2D4F-5548-9B74-B84955F6D1DC}"/>
              </a:ext>
            </a:extLst>
          </p:cNvPr>
          <p:cNvSpPr>
            <a:spLocks noGrp="1"/>
          </p:cNvSpPr>
          <p:nvPr>
            <p:ph type="sldNum" sz="quarter" idx="12"/>
          </p:nvPr>
        </p:nvSpPr>
        <p:spPr/>
        <p:txBody>
          <a:bodyPr/>
          <a:lstStyle/>
          <a:p>
            <a:fld id="{B6784B44-E009-41D0-846E-76C082E0550B}" type="slidenum">
              <a:rPr lang="en-US" smtClean="0"/>
              <a:t>40</a:t>
            </a:fld>
            <a:endParaRPr lang="en-US"/>
          </a:p>
        </p:txBody>
      </p:sp>
    </p:spTree>
    <p:extLst>
      <p:ext uri="{BB962C8B-B14F-4D97-AF65-F5344CB8AC3E}">
        <p14:creationId xmlns:p14="http://schemas.microsoft.com/office/powerpoint/2010/main" val="2340232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2168-6163-694F-BB1F-FF48B008E43A}"/>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625838B4-CC89-E548-8A1A-21E36526B97A}"/>
              </a:ext>
            </a:extLst>
          </p:cNvPr>
          <p:cNvSpPr>
            <a:spLocks noGrp="1"/>
          </p:cNvSpPr>
          <p:nvPr>
            <p:ph idx="1"/>
          </p:nvPr>
        </p:nvSpPr>
        <p:spPr/>
        <p:txBody>
          <a:bodyPr>
            <a:normAutofit/>
          </a:bodyPr>
          <a:lstStyle/>
          <a:p>
            <a:pPr marL="0" indent="0">
              <a:buNone/>
            </a:pPr>
            <a:r>
              <a:rPr lang="en-US" sz="3200" dirty="0"/>
              <a:t>What are the most important expenditures/activities which are adversely affected by financial constraints?</a:t>
            </a:r>
          </a:p>
          <a:p>
            <a:pPr marL="0" indent="0">
              <a:buNone/>
            </a:pPr>
            <a:endParaRPr lang="en-US" sz="3200" dirty="0"/>
          </a:p>
        </p:txBody>
      </p:sp>
      <p:sp>
        <p:nvSpPr>
          <p:cNvPr id="4" name="Footer Placeholder 3">
            <a:extLst>
              <a:ext uri="{FF2B5EF4-FFF2-40B4-BE49-F238E27FC236}">
                <a16:creationId xmlns:a16="http://schemas.microsoft.com/office/drawing/2014/main" id="{215CF3D5-6EEB-3B4F-A1C9-1C7483889267}"/>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376CA3EB-D0AF-8242-B367-339BE12CEB01}"/>
              </a:ext>
            </a:extLst>
          </p:cNvPr>
          <p:cNvSpPr>
            <a:spLocks noGrp="1"/>
          </p:cNvSpPr>
          <p:nvPr>
            <p:ph type="sldNum" sz="quarter" idx="12"/>
          </p:nvPr>
        </p:nvSpPr>
        <p:spPr/>
        <p:txBody>
          <a:bodyPr/>
          <a:lstStyle/>
          <a:p>
            <a:fld id="{B6784B44-E009-41D0-846E-76C082E0550B}" type="slidenum">
              <a:rPr lang="en-US" smtClean="0"/>
              <a:t>41</a:t>
            </a:fld>
            <a:endParaRPr lang="en-US"/>
          </a:p>
        </p:txBody>
      </p:sp>
    </p:spTree>
    <p:extLst>
      <p:ext uri="{BB962C8B-B14F-4D97-AF65-F5344CB8AC3E}">
        <p14:creationId xmlns:p14="http://schemas.microsoft.com/office/powerpoint/2010/main" val="1472888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0BDFD-306B-9445-ABB0-1AC34B5F3802}"/>
              </a:ext>
            </a:extLst>
          </p:cNvPr>
          <p:cNvSpPr>
            <a:spLocks noGrp="1"/>
          </p:cNvSpPr>
          <p:nvPr>
            <p:ph type="title"/>
          </p:nvPr>
        </p:nvSpPr>
        <p:spPr/>
        <p:txBody>
          <a:bodyPr/>
          <a:lstStyle/>
          <a:p>
            <a:r>
              <a:rPr lang="en-US" dirty="0"/>
              <a:t>Question 3</a:t>
            </a:r>
          </a:p>
        </p:txBody>
      </p:sp>
      <p:sp>
        <p:nvSpPr>
          <p:cNvPr id="3" name="Content Placeholder 2">
            <a:extLst>
              <a:ext uri="{FF2B5EF4-FFF2-40B4-BE49-F238E27FC236}">
                <a16:creationId xmlns:a16="http://schemas.microsoft.com/office/drawing/2014/main" id="{3679ADC2-C841-1241-AAF8-F8C96C9843B9}"/>
              </a:ext>
            </a:extLst>
          </p:cNvPr>
          <p:cNvSpPr>
            <a:spLocks noGrp="1"/>
          </p:cNvSpPr>
          <p:nvPr>
            <p:ph idx="1"/>
          </p:nvPr>
        </p:nvSpPr>
        <p:spPr/>
        <p:txBody>
          <a:bodyPr/>
          <a:lstStyle/>
          <a:p>
            <a:pPr marL="0" indent="0">
              <a:buNone/>
            </a:pPr>
            <a:r>
              <a:rPr lang="en-US" sz="3200" dirty="0"/>
              <a:t>Apart from population size and disease burden, are there any other sources of differences in health expenditures across districts?  If yes, list these. </a:t>
            </a:r>
          </a:p>
          <a:p>
            <a:endParaRPr lang="en-US" dirty="0"/>
          </a:p>
        </p:txBody>
      </p:sp>
      <p:sp>
        <p:nvSpPr>
          <p:cNvPr id="4" name="Footer Placeholder 3">
            <a:extLst>
              <a:ext uri="{FF2B5EF4-FFF2-40B4-BE49-F238E27FC236}">
                <a16:creationId xmlns:a16="http://schemas.microsoft.com/office/drawing/2014/main" id="{4BCCB7E2-68EA-F845-AA36-2D734FEEA2E2}"/>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DD1CF084-2601-E34E-A235-A08A9E8E3265}"/>
              </a:ext>
            </a:extLst>
          </p:cNvPr>
          <p:cNvSpPr>
            <a:spLocks noGrp="1"/>
          </p:cNvSpPr>
          <p:nvPr>
            <p:ph type="sldNum" sz="quarter" idx="12"/>
          </p:nvPr>
        </p:nvSpPr>
        <p:spPr/>
        <p:txBody>
          <a:bodyPr/>
          <a:lstStyle/>
          <a:p>
            <a:fld id="{B6784B44-E009-41D0-846E-76C082E0550B}" type="slidenum">
              <a:rPr lang="en-US" smtClean="0"/>
              <a:t>42</a:t>
            </a:fld>
            <a:endParaRPr lang="en-US"/>
          </a:p>
        </p:txBody>
      </p:sp>
    </p:spTree>
    <p:extLst>
      <p:ext uri="{BB962C8B-B14F-4D97-AF65-F5344CB8AC3E}">
        <p14:creationId xmlns:p14="http://schemas.microsoft.com/office/powerpoint/2010/main" val="4044122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258C-494F-A94C-BD82-372A086C2840}"/>
              </a:ext>
            </a:extLst>
          </p:cNvPr>
          <p:cNvSpPr>
            <a:spLocks noGrp="1"/>
          </p:cNvSpPr>
          <p:nvPr>
            <p:ph type="title"/>
          </p:nvPr>
        </p:nvSpPr>
        <p:spPr/>
        <p:txBody>
          <a:bodyPr/>
          <a:lstStyle/>
          <a:p>
            <a:r>
              <a:rPr lang="en-US" dirty="0"/>
              <a:t>Question 4</a:t>
            </a:r>
          </a:p>
        </p:txBody>
      </p:sp>
      <p:sp>
        <p:nvSpPr>
          <p:cNvPr id="3" name="Content Placeholder 2">
            <a:extLst>
              <a:ext uri="{FF2B5EF4-FFF2-40B4-BE49-F238E27FC236}">
                <a16:creationId xmlns:a16="http://schemas.microsoft.com/office/drawing/2014/main" id="{9A2BCF9B-D515-9246-B6D5-F996CA33ACF5}"/>
              </a:ext>
            </a:extLst>
          </p:cNvPr>
          <p:cNvSpPr>
            <a:spLocks noGrp="1"/>
          </p:cNvSpPr>
          <p:nvPr>
            <p:ph idx="1"/>
          </p:nvPr>
        </p:nvSpPr>
        <p:spPr>
          <a:xfrm>
            <a:off x="838200" y="1357814"/>
            <a:ext cx="10515600" cy="4351338"/>
          </a:xfrm>
        </p:spPr>
        <p:txBody>
          <a:bodyPr/>
          <a:lstStyle/>
          <a:p>
            <a:pPr marL="0" lvl="0" indent="0">
              <a:buNone/>
            </a:pPr>
            <a:r>
              <a:rPr lang="en-US" dirty="0"/>
              <a:t>Should the formula take into consideration contributions for drugs and commodities procured by NGOs and donors? should health budgets of districts with significant contributions from partners be scaled down?  </a:t>
            </a:r>
          </a:p>
        </p:txBody>
      </p:sp>
      <p:sp>
        <p:nvSpPr>
          <p:cNvPr id="4" name="Footer Placeholder 3">
            <a:extLst>
              <a:ext uri="{FF2B5EF4-FFF2-40B4-BE49-F238E27FC236}">
                <a16:creationId xmlns:a16="http://schemas.microsoft.com/office/drawing/2014/main" id="{D6561DF0-E3BF-C043-A6C5-C70C9B804FFD}"/>
              </a:ext>
            </a:extLst>
          </p:cNvPr>
          <p:cNvSpPr>
            <a:spLocks noGrp="1"/>
          </p:cNvSpPr>
          <p:nvPr>
            <p:ph type="ftr" sz="quarter" idx="11"/>
          </p:nvPr>
        </p:nvSpPr>
        <p:spPr/>
        <p:txBody>
          <a:bodyPr/>
          <a:lstStyle/>
          <a:p>
            <a:r>
              <a:rPr lang="en-US" dirty="0"/>
              <a:t>DPPD, Ministry of Health FY2018/19 </a:t>
            </a:r>
          </a:p>
        </p:txBody>
      </p:sp>
      <p:sp>
        <p:nvSpPr>
          <p:cNvPr id="5" name="Slide Number Placeholder 4">
            <a:extLst>
              <a:ext uri="{FF2B5EF4-FFF2-40B4-BE49-F238E27FC236}">
                <a16:creationId xmlns:a16="http://schemas.microsoft.com/office/drawing/2014/main" id="{A626BD05-5A89-214B-B63E-F95D8FF4231F}"/>
              </a:ext>
            </a:extLst>
          </p:cNvPr>
          <p:cNvSpPr>
            <a:spLocks noGrp="1"/>
          </p:cNvSpPr>
          <p:nvPr>
            <p:ph type="sldNum" sz="quarter" idx="12"/>
          </p:nvPr>
        </p:nvSpPr>
        <p:spPr/>
        <p:txBody>
          <a:bodyPr/>
          <a:lstStyle/>
          <a:p>
            <a:fld id="{B6784B44-E009-41D0-846E-76C082E0550B}" type="slidenum">
              <a:rPr lang="en-US" smtClean="0"/>
              <a:t>43</a:t>
            </a:fld>
            <a:endParaRPr lang="en-US" dirty="0"/>
          </a:p>
        </p:txBody>
      </p:sp>
      <p:graphicFrame>
        <p:nvGraphicFramePr>
          <p:cNvPr id="6" name="Table 5">
            <a:extLst>
              <a:ext uri="{FF2B5EF4-FFF2-40B4-BE49-F238E27FC236}">
                <a16:creationId xmlns:a16="http://schemas.microsoft.com/office/drawing/2014/main" id="{A0CD32EE-579D-1945-A993-81E650E0290C}"/>
              </a:ext>
            </a:extLst>
          </p:cNvPr>
          <p:cNvGraphicFramePr>
            <a:graphicFrameLocks noGrp="1"/>
          </p:cNvGraphicFramePr>
          <p:nvPr>
            <p:extLst>
              <p:ext uri="{D42A27DB-BD31-4B8C-83A1-F6EECF244321}">
                <p14:modId xmlns:p14="http://schemas.microsoft.com/office/powerpoint/2010/main" val="3513527723"/>
              </p:ext>
            </p:extLst>
          </p:nvPr>
        </p:nvGraphicFramePr>
        <p:xfrm>
          <a:off x="1935860" y="2730797"/>
          <a:ext cx="8982404" cy="2486616"/>
        </p:xfrm>
        <a:graphic>
          <a:graphicData uri="http://schemas.openxmlformats.org/drawingml/2006/table">
            <a:tbl>
              <a:tblPr firstRow="1" firstCol="1">
                <a:tableStyleId>{073A0DAA-6AF3-43AB-8588-CEC1D06C72B9}</a:tableStyleId>
              </a:tblPr>
              <a:tblGrid>
                <a:gridCol w="1085876">
                  <a:extLst>
                    <a:ext uri="{9D8B030D-6E8A-4147-A177-3AD203B41FA5}">
                      <a16:colId xmlns:a16="http://schemas.microsoft.com/office/drawing/2014/main" val="813738553"/>
                    </a:ext>
                  </a:extLst>
                </a:gridCol>
                <a:gridCol w="1497760">
                  <a:extLst>
                    <a:ext uri="{9D8B030D-6E8A-4147-A177-3AD203B41FA5}">
                      <a16:colId xmlns:a16="http://schemas.microsoft.com/office/drawing/2014/main" val="1652713138"/>
                    </a:ext>
                  </a:extLst>
                </a:gridCol>
                <a:gridCol w="1514403">
                  <a:extLst>
                    <a:ext uri="{9D8B030D-6E8A-4147-A177-3AD203B41FA5}">
                      <a16:colId xmlns:a16="http://schemas.microsoft.com/office/drawing/2014/main" val="773012181"/>
                    </a:ext>
                  </a:extLst>
                </a:gridCol>
                <a:gridCol w="1684981">
                  <a:extLst>
                    <a:ext uri="{9D8B030D-6E8A-4147-A177-3AD203B41FA5}">
                      <a16:colId xmlns:a16="http://schemas.microsoft.com/office/drawing/2014/main" val="1690873070"/>
                    </a:ext>
                  </a:extLst>
                </a:gridCol>
                <a:gridCol w="1684981">
                  <a:extLst>
                    <a:ext uri="{9D8B030D-6E8A-4147-A177-3AD203B41FA5}">
                      <a16:colId xmlns:a16="http://schemas.microsoft.com/office/drawing/2014/main" val="3821689054"/>
                    </a:ext>
                  </a:extLst>
                </a:gridCol>
                <a:gridCol w="1514403">
                  <a:extLst>
                    <a:ext uri="{9D8B030D-6E8A-4147-A177-3AD203B41FA5}">
                      <a16:colId xmlns:a16="http://schemas.microsoft.com/office/drawing/2014/main" val="1602263769"/>
                    </a:ext>
                  </a:extLst>
                </a:gridCol>
              </a:tblGrid>
              <a:tr h="78636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ctr"/>
                </a:tc>
                <a:tc gridSpan="2">
                  <a:txBody>
                    <a:bodyPr/>
                    <a:lstStyle/>
                    <a:p>
                      <a:pPr algn="ctr" fontAlgn="b"/>
                      <a:r>
                        <a:rPr lang="en-US" sz="1600" u="none" strike="noStrike">
                          <a:effectLst/>
                        </a:rPr>
                        <a:t>Total Cost of service delivery</a:t>
                      </a:r>
                      <a:endParaRPr lang="en-US" sz="16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a:txBody>
                    <a:bodyPr/>
                    <a:lstStyle/>
                    <a:p>
                      <a:pPr algn="ctr" fontAlgn="b"/>
                      <a:r>
                        <a:rPr lang="en-US" sz="1600" b="1" i="0" u="none" strike="noStrike" dirty="0">
                          <a:solidFill>
                            <a:schemeClr val="bg1"/>
                          </a:solidFill>
                          <a:effectLst/>
                          <a:latin typeface="Calibri" panose="020F0502020204030204" pitchFamily="34" charset="0"/>
                        </a:rPr>
                        <a:t>Government contribution to program</a:t>
                      </a:r>
                    </a:p>
                  </a:txBody>
                  <a:tcPr marL="9525" marR="9525" marT="9525" marB="0" anchor="ctr"/>
                </a:tc>
                <a:tc gridSpan="2">
                  <a:txBody>
                    <a:bodyPr/>
                    <a:lstStyle/>
                    <a:p>
                      <a:pPr algn="ctr" fontAlgn="b"/>
                      <a:r>
                        <a:rPr lang="en-US" sz="1600" u="none" strike="noStrike">
                          <a:effectLst/>
                        </a:rPr>
                        <a:t>Total cost of service delivery borne by government</a:t>
                      </a:r>
                      <a:endParaRPr lang="en-US" sz="16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837387001"/>
                  </a:ext>
                </a:extLst>
              </a:tr>
              <a:tr h="340050">
                <a:tc>
                  <a:txBody>
                    <a:bodyPr/>
                    <a:lstStyle/>
                    <a:p>
                      <a:pPr algn="l" fontAlgn="b"/>
                      <a:r>
                        <a:rPr lang="en-US" sz="1600" u="none" strike="noStrike">
                          <a:effectLst/>
                        </a:rPr>
                        <a:t>Programme</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District 1</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effectLst/>
                        </a:rPr>
                        <a:t>District 2</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District 1</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District 2</a:t>
                      </a:r>
                      <a:endParaRPr lang="en-US"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08163375"/>
                  </a:ext>
                </a:extLst>
              </a:tr>
              <a:tr h="340050">
                <a:tc>
                  <a:txBody>
                    <a:bodyPr/>
                    <a:lstStyle/>
                    <a:p>
                      <a:pPr algn="l" fontAlgn="b"/>
                      <a:r>
                        <a:rPr lang="en-US" sz="1600" u="none" strike="noStrike">
                          <a:effectLst/>
                        </a:rPr>
                        <a:t>HIV</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200,000,000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80,000,000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15%</a:t>
                      </a:r>
                    </a:p>
                  </a:txBody>
                  <a:tcPr marL="9525" marR="9525" marT="9525" marB="0" anchor="ctr"/>
                </a:tc>
                <a:tc>
                  <a:txBody>
                    <a:bodyPr/>
                    <a:lstStyle/>
                    <a:p>
                      <a:pPr algn="ctr" fontAlgn="b"/>
                      <a:r>
                        <a:rPr lang="en-US" sz="1600" b="0" u="none" strike="noStrike" dirty="0">
                          <a:effectLst/>
                        </a:rPr>
                        <a:t>30,000,000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12,000,000</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21803811"/>
                  </a:ext>
                </a:extLst>
              </a:tr>
              <a:tr h="340050">
                <a:tc>
                  <a:txBody>
                    <a:bodyPr/>
                    <a:lstStyle/>
                    <a:p>
                      <a:pPr algn="l" fontAlgn="b"/>
                      <a:r>
                        <a:rPr lang="en-US" sz="1600" u="none" strike="noStrike">
                          <a:effectLst/>
                        </a:rPr>
                        <a:t>RMNCAH</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230,000,000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240,000,000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40%</a:t>
                      </a:r>
                    </a:p>
                  </a:txBody>
                  <a:tcPr marL="9525" marR="9525" marT="9525" marB="0" anchor="ctr"/>
                </a:tc>
                <a:tc>
                  <a:txBody>
                    <a:bodyPr/>
                    <a:lstStyle/>
                    <a:p>
                      <a:pPr algn="ctr" fontAlgn="b"/>
                      <a:r>
                        <a:rPr lang="en-US" sz="1600" b="0" u="none" strike="noStrike" dirty="0">
                          <a:effectLst/>
                        </a:rPr>
                        <a:t>92,000,000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96,000,000</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3414975"/>
                  </a:ext>
                </a:extLst>
              </a:tr>
              <a:tr h="340050">
                <a:tc>
                  <a:txBody>
                    <a:bodyPr/>
                    <a:lstStyle/>
                    <a:p>
                      <a:pPr algn="l" fontAlgn="b"/>
                      <a:r>
                        <a:rPr lang="en-US" sz="1600" u="none" strike="noStrike">
                          <a:effectLst/>
                        </a:rPr>
                        <a:t>NCDs</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110,000,000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220,000,000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90%</a:t>
                      </a:r>
                    </a:p>
                  </a:txBody>
                  <a:tcPr marL="9525" marR="9525" marT="9525" marB="0" anchor="ctr"/>
                </a:tc>
                <a:tc>
                  <a:txBody>
                    <a:bodyPr/>
                    <a:lstStyle/>
                    <a:p>
                      <a:pPr algn="ctr" fontAlgn="b"/>
                      <a:r>
                        <a:rPr lang="en-US" sz="1600" b="0" u="none" strike="noStrike" dirty="0">
                          <a:effectLst/>
                        </a:rPr>
                        <a:t>99,000,000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198,000,000</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75133843"/>
                  </a:ext>
                </a:extLst>
              </a:tr>
              <a:tr h="340050">
                <a:tc>
                  <a:txBody>
                    <a:bodyPr/>
                    <a:lstStyle/>
                    <a:p>
                      <a:pPr algn="l" fontAlgn="b"/>
                      <a:r>
                        <a:rPr lang="en-US" sz="1600" u="none" strike="noStrike" dirty="0">
                          <a:effectLst/>
                        </a:rPr>
                        <a:t>Total</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540,000,000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effectLst/>
                        </a:rPr>
                        <a:t>540,000,000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effectLst/>
                        </a:rPr>
                        <a:t>221,000,000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effectLst/>
                        </a:rPr>
                        <a:t>306,000,000</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89090573"/>
                  </a:ext>
                </a:extLst>
              </a:tr>
            </a:tbl>
          </a:graphicData>
        </a:graphic>
      </p:graphicFrame>
      <p:sp>
        <p:nvSpPr>
          <p:cNvPr id="7" name="Oval 6">
            <a:extLst>
              <a:ext uri="{FF2B5EF4-FFF2-40B4-BE49-F238E27FC236}">
                <a16:creationId xmlns:a16="http://schemas.microsoft.com/office/drawing/2014/main" id="{F7D06BF0-E032-7642-B6AF-4C325F7991D5}"/>
              </a:ext>
            </a:extLst>
          </p:cNvPr>
          <p:cNvSpPr/>
          <p:nvPr/>
        </p:nvSpPr>
        <p:spPr>
          <a:xfrm>
            <a:off x="3239164" y="5723741"/>
            <a:ext cx="930830" cy="56862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50%</a:t>
            </a:r>
          </a:p>
        </p:txBody>
      </p:sp>
      <p:sp>
        <p:nvSpPr>
          <p:cNvPr id="8" name="Oval 7">
            <a:extLst>
              <a:ext uri="{FF2B5EF4-FFF2-40B4-BE49-F238E27FC236}">
                <a16:creationId xmlns:a16="http://schemas.microsoft.com/office/drawing/2014/main" id="{C8A1A693-2710-DA44-BD96-5D94566E9562}"/>
              </a:ext>
            </a:extLst>
          </p:cNvPr>
          <p:cNvSpPr/>
          <p:nvPr/>
        </p:nvSpPr>
        <p:spPr>
          <a:xfrm>
            <a:off x="8145185" y="5645169"/>
            <a:ext cx="930830" cy="56862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40%</a:t>
            </a:r>
          </a:p>
        </p:txBody>
      </p:sp>
      <p:cxnSp>
        <p:nvCxnSpPr>
          <p:cNvPr id="9" name="Straight Arrow Connector 8">
            <a:extLst>
              <a:ext uri="{FF2B5EF4-FFF2-40B4-BE49-F238E27FC236}">
                <a16:creationId xmlns:a16="http://schemas.microsoft.com/office/drawing/2014/main" id="{F3B2A281-683C-2740-962E-8B4BE3CA61BF}"/>
              </a:ext>
            </a:extLst>
          </p:cNvPr>
          <p:cNvCxnSpPr>
            <a:cxnSpLocks/>
          </p:cNvCxnSpPr>
          <p:nvPr/>
        </p:nvCxnSpPr>
        <p:spPr>
          <a:xfrm>
            <a:off x="3737185" y="5353709"/>
            <a:ext cx="0" cy="211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A6C3D3-C5E0-5440-B905-CE0CF8020378}"/>
              </a:ext>
            </a:extLst>
          </p:cNvPr>
          <p:cNvCxnSpPr>
            <a:cxnSpLocks/>
          </p:cNvCxnSpPr>
          <p:nvPr/>
        </p:nvCxnSpPr>
        <p:spPr>
          <a:xfrm>
            <a:off x="8610600" y="5326943"/>
            <a:ext cx="0" cy="211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DFBFD8A-C69C-574B-9B79-647F485499FC}"/>
              </a:ext>
            </a:extLst>
          </p:cNvPr>
          <p:cNvSpPr/>
          <p:nvPr/>
        </p:nvSpPr>
        <p:spPr>
          <a:xfrm>
            <a:off x="4936570" y="5709152"/>
            <a:ext cx="930830" cy="56862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50%</a:t>
            </a:r>
          </a:p>
        </p:txBody>
      </p:sp>
      <p:cxnSp>
        <p:nvCxnSpPr>
          <p:cNvPr id="14" name="Straight Arrow Connector 13">
            <a:extLst>
              <a:ext uri="{FF2B5EF4-FFF2-40B4-BE49-F238E27FC236}">
                <a16:creationId xmlns:a16="http://schemas.microsoft.com/office/drawing/2014/main" id="{9A9552E3-8927-5C45-986A-702D35FFAEF0}"/>
              </a:ext>
            </a:extLst>
          </p:cNvPr>
          <p:cNvCxnSpPr>
            <a:cxnSpLocks/>
          </p:cNvCxnSpPr>
          <p:nvPr/>
        </p:nvCxnSpPr>
        <p:spPr>
          <a:xfrm>
            <a:off x="5466137" y="5299905"/>
            <a:ext cx="0" cy="211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6EA2568-9E7B-0544-86FE-A0D257B10FA9}"/>
              </a:ext>
            </a:extLst>
          </p:cNvPr>
          <p:cNvSpPr/>
          <p:nvPr/>
        </p:nvSpPr>
        <p:spPr>
          <a:xfrm>
            <a:off x="9934158" y="5646251"/>
            <a:ext cx="930830" cy="56862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60%</a:t>
            </a:r>
          </a:p>
        </p:txBody>
      </p:sp>
      <p:cxnSp>
        <p:nvCxnSpPr>
          <p:cNvPr id="16" name="Straight Arrow Connector 15">
            <a:extLst>
              <a:ext uri="{FF2B5EF4-FFF2-40B4-BE49-F238E27FC236}">
                <a16:creationId xmlns:a16="http://schemas.microsoft.com/office/drawing/2014/main" id="{ECFDE0E3-0D75-6C43-8C5D-DFE88E14193A}"/>
              </a:ext>
            </a:extLst>
          </p:cNvPr>
          <p:cNvCxnSpPr>
            <a:cxnSpLocks/>
          </p:cNvCxnSpPr>
          <p:nvPr/>
        </p:nvCxnSpPr>
        <p:spPr>
          <a:xfrm>
            <a:off x="10399573" y="5328025"/>
            <a:ext cx="0" cy="211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8E51C2-23D7-A846-BBAD-D395FEC7F9B4}"/>
              </a:ext>
            </a:extLst>
          </p:cNvPr>
          <p:cNvSpPr txBox="1"/>
          <p:nvPr/>
        </p:nvSpPr>
        <p:spPr>
          <a:xfrm>
            <a:off x="441434" y="605395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8791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3AAA7E-8500-7B4E-A75C-C68179787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717" y="3074276"/>
            <a:ext cx="5771185" cy="2533282"/>
          </a:xfrm>
          <a:prstGeom prst="rect">
            <a:avLst/>
          </a:prstGeom>
        </p:spPr>
      </p:pic>
      <p:sp>
        <p:nvSpPr>
          <p:cNvPr id="2" name="Title 1">
            <a:extLst>
              <a:ext uri="{FF2B5EF4-FFF2-40B4-BE49-F238E27FC236}">
                <a16:creationId xmlns:a16="http://schemas.microsoft.com/office/drawing/2014/main" id="{B0ADE8C9-4091-6B43-8ED9-4A54B44B7959}"/>
              </a:ext>
            </a:extLst>
          </p:cNvPr>
          <p:cNvSpPr>
            <a:spLocks noGrp="1"/>
          </p:cNvSpPr>
          <p:nvPr>
            <p:ph type="title"/>
          </p:nvPr>
        </p:nvSpPr>
        <p:spPr/>
        <p:txBody>
          <a:bodyPr/>
          <a:lstStyle/>
          <a:p>
            <a:r>
              <a:rPr lang="en-US" dirty="0"/>
              <a:t>Question 4</a:t>
            </a:r>
          </a:p>
        </p:txBody>
      </p:sp>
      <p:sp>
        <p:nvSpPr>
          <p:cNvPr id="3" name="Content Placeholder 2">
            <a:extLst>
              <a:ext uri="{FF2B5EF4-FFF2-40B4-BE49-F238E27FC236}">
                <a16:creationId xmlns:a16="http://schemas.microsoft.com/office/drawing/2014/main" id="{8875FAAC-0297-514C-BB4A-5CAE66CD8842}"/>
              </a:ext>
            </a:extLst>
          </p:cNvPr>
          <p:cNvSpPr>
            <a:spLocks noGrp="1"/>
          </p:cNvSpPr>
          <p:nvPr>
            <p:ph idx="1"/>
          </p:nvPr>
        </p:nvSpPr>
        <p:spPr/>
        <p:txBody>
          <a:bodyPr/>
          <a:lstStyle/>
          <a:p>
            <a:pPr marL="0" indent="0">
              <a:buNone/>
            </a:pPr>
            <a:r>
              <a:rPr lang="en-US" dirty="0"/>
              <a:t>What health services does the city/town/municipality councils provide? Comment on how districts with city/town/municipality councils should be accounted for in the resource allocation formula</a:t>
            </a:r>
          </a:p>
          <a:p>
            <a:endParaRPr lang="en-US" dirty="0"/>
          </a:p>
        </p:txBody>
      </p:sp>
      <p:sp>
        <p:nvSpPr>
          <p:cNvPr id="4" name="Footer Placeholder 3">
            <a:extLst>
              <a:ext uri="{FF2B5EF4-FFF2-40B4-BE49-F238E27FC236}">
                <a16:creationId xmlns:a16="http://schemas.microsoft.com/office/drawing/2014/main" id="{113F47E9-FF62-874A-97FA-440474F124F9}"/>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354D831A-5C90-084E-B627-949630FDCF63}"/>
              </a:ext>
            </a:extLst>
          </p:cNvPr>
          <p:cNvSpPr>
            <a:spLocks noGrp="1"/>
          </p:cNvSpPr>
          <p:nvPr>
            <p:ph type="sldNum" sz="quarter" idx="12"/>
          </p:nvPr>
        </p:nvSpPr>
        <p:spPr/>
        <p:txBody>
          <a:bodyPr/>
          <a:lstStyle/>
          <a:p>
            <a:fld id="{B6784B44-E009-41D0-846E-76C082E0550B}" type="slidenum">
              <a:rPr lang="en-US" smtClean="0"/>
              <a:t>44</a:t>
            </a:fld>
            <a:endParaRPr lang="en-US"/>
          </a:p>
        </p:txBody>
      </p:sp>
      <p:graphicFrame>
        <p:nvGraphicFramePr>
          <p:cNvPr id="6" name="Diagram 5">
            <a:extLst>
              <a:ext uri="{FF2B5EF4-FFF2-40B4-BE49-F238E27FC236}">
                <a16:creationId xmlns:a16="http://schemas.microsoft.com/office/drawing/2014/main" id="{E0C7EA7E-6393-6141-9C31-117341C64165}"/>
              </a:ext>
            </a:extLst>
          </p:cNvPr>
          <p:cNvGraphicFramePr/>
          <p:nvPr>
            <p:extLst>
              <p:ext uri="{D42A27DB-BD31-4B8C-83A1-F6EECF244321}">
                <p14:modId xmlns:p14="http://schemas.microsoft.com/office/powerpoint/2010/main" val="3256622467"/>
              </p:ext>
            </p:extLst>
          </p:nvPr>
        </p:nvGraphicFramePr>
        <p:xfrm>
          <a:off x="1897647"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172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97DF-1004-3F4D-B84E-44C236FE3B33}"/>
              </a:ext>
            </a:extLst>
          </p:cNvPr>
          <p:cNvSpPr>
            <a:spLocks noGrp="1"/>
          </p:cNvSpPr>
          <p:nvPr>
            <p:ph type="title"/>
          </p:nvPr>
        </p:nvSpPr>
        <p:spPr/>
        <p:txBody>
          <a:bodyPr/>
          <a:lstStyle/>
          <a:p>
            <a:r>
              <a:rPr lang="en-US" dirty="0"/>
              <a:t>Question 5</a:t>
            </a:r>
          </a:p>
        </p:txBody>
      </p:sp>
      <p:sp>
        <p:nvSpPr>
          <p:cNvPr id="3" name="Content Placeholder 2">
            <a:extLst>
              <a:ext uri="{FF2B5EF4-FFF2-40B4-BE49-F238E27FC236}">
                <a16:creationId xmlns:a16="http://schemas.microsoft.com/office/drawing/2014/main" id="{86EA69C1-43EC-D347-90AA-CA060B775E2A}"/>
              </a:ext>
            </a:extLst>
          </p:cNvPr>
          <p:cNvSpPr>
            <a:spLocks noGrp="1"/>
          </p:cNvSpPr>
          <p:nvPr>
            <p:ph idx="1"/>
          </p:nvPr>
        </p:nvSpPr>
        <p:spPr/>
        <p:txBody>
          <a:bodyPr/>
          <a:lstStyle/>
          <a:p>
            <a:pPr marL="0" lvl="0" indent="0">
              <a:buNone/>
            </a:pPr>
            <a:r>
              <a:rPr lang="en-US" dirty="0"/>
              <a:t>Among the options presented, which is your preferred option?</a:t>
            </a:r>
          </a:p>
          <a:p>
            <a:pPr lvl="1"/>
            <a:r>
              <a:rPr lang="en-US" dirty="0"/>
              <a:t>Option 1: Crude Population Allocation</a:t>
            </a:r>
          </a:p>
          <a:p>
            <a:pPr lvl="1"/>
            <a:r>
              <a:rPr lang="en-US" dirty="0"/>
              <a:t>Option 2: Standardized Mortality Rates</a:t>
            </a:r>
          </a:p>
          <a:p>
            <a:pPr lvl="1"/>
            <a:r>
              <a:rPr lang="en-US" dirty="0"/>
              <a:t>Option 3: EHP Need (Full Coverage)</a:t>
            </a:r>
          </a:p>
          <a:p>
            <a:pPr lvl="1"/>
            <a:r>
              <a:rPr lang="en-US" dirty="0"/>
              <a:t>Option 4: EHP Need (Realistic Coverage)</a:t>
            </a:r>
          </a:p>
          <a:p>
            <a:pPr lvl="1"/>
            <a:r>
              <a:rPr lang="en-US" dirty="0"/>
              <a:t>Option 5: EHP Need (Full Coverage net of Donor Contributions)</a:t>
            </a:r>
          </a:p>
          <a:p>
            <a:endParaRPr lang="en-US" dirty="0"/>
          </a:p>
        </p:txBody>
      </p:sp>
      <p:sp>
        <p:nvSpPr>
          <p:cNvPr id="4" name="Footer Placeholder 3">
            <a:extLst>
              <a:ext uri="{FF2B5EF4-FFF2-40B4-BE49-F238E27FC236}">
                <a16:creationId xmlns:a16="http://schemas.microsoft.com/office/drawing/2014/main" id="{B68B0DCC-B289-104D-A96B-B2BDA35A1020}"/>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2840CE90-7404-164D-8904-FA990AAEA8FB}"/>
              </a:ext>
            </a:extLst>
          </p:cNvPr>
          <p:cNvSpPr>
            <a:spLocks noGrp="1"/>
          </p:cNvSpPr>
          <p:nvPr>
            <p:ph type="sldNum" sz="quarter" idx="12"/>
          </p:nvPr>
        </p:nvSpPr>
        <p:spPr/>
        <p:txBody>
          <a:bodyPr/>
          <a:lstStyle/>
          <a:p>
            <a:fld id="{B6784B44-E009-41D0-846E-76C082E0550B}" type="slidenum">
              <a:rPr lang="en-US" smtClean="0"/>
              <a:t>45</a:t>
            </a:fld>
            <a:endParaRPr lang="en-US"/>
          </a:p>
        </p:txBody>
      </p:sp>
    </p:spTree>
    <p:extLst>
      <p:ext uri="{BB962C8B-B14F-4D97-AF65-F5344CB8AC3E}">
        <p14:creationId xmlns:p14="http://schemas.microsoft.com/office/powerpoint/2010/main" val="3946916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2D30-0FEC-424C-BB17-4EB58067F0B2}"/>
              </a:ext>
            </a:extLst>
          </p:cNvPr>
          <p:cNvSpPr>
            <a:spLocks noGrp="1"/>
          </p:cNvSpPr>
          <p:nvPr>
            <p:ph type="title"/>
          </p:nvPr>
        </p:nvSpPr>
        <p:spPr/>
        <p:txBody>
          <a:bodyPr/>
          <a:lstStyle/>
          <a:p>
            <a:r>
              <a:rPr lang="en-US" dirty="0"/>
              <a:t>Question 6</a:t>
            </a:r>
          </a:p>
        </p:txBody>
      </p:sp>
      <p:sp>
        <p:nvSpPr>
          <p:cNvPr id="3" name="Content Placeholder 2">
            <a:extLst>
              <a:ext uri="{FF2B5EF4-FFF2-40B4-BE49-F238E27FC236}">
                <a16:creationId xmlns:a16="http://schemas.microsoft.com/office/drawing/2014/main" id="{D7A913AE-8048-9A44-A73B-B306E3FC20B8}"/>
              </a:ext>
            </a:extLst>
          </p:cNvPr>
          <p:cNvSpPr>
            <a:spLocks noGrp="1"/>
          </p:cNvSpPr>
          <p:nvPr>
            <p:ph idx="1"/>
          </p:nvPr>
        </p:nvSpPr>
        <p:spPr/>
        <p:txBody>
          <a:bodyPr>
            <a:normAutofit/>
          </a:bodyPr>
          <a:lstStyle/>
          <a:p>
            <a:pPr marL="0" lvl="0" indent="0">
              <a:buNone/>
            </a:pPr>
            <a:r>
              <a:rPr lang="en-US" dirty="0"/>
              <a:t>For the preferred formula, please specify what sources of data should be used for the calculations. </a:t>
            </a:r>
          </a:p>
          <a:p>
            <a:pPr marL="0" indent="0">
              <a:buNone/>
            </a:pPr>
            <a:r>
              <a:rPr lang="en-US" dirty="0"/>
              <a:t> </a:t>
            </a:r>
          </a:p>
          <a:p>
            <a:pPr marL="971550" lvl="1" indent="-514350">
              <a:buFont typeface="+mj-lt"/>
              <a:buAutoNum type="arabicPeriod"/>
            </a:pPr>
            <a:r>
              <a:rPr lang="en-US" dirty="0"/>
              <a:t>Population</a:t>
            </a:r>
          </a:p>
          <a:p>
            <a:pPr marL="971550" lvl="1" indent="-514350">
              <a:buFont typeface="+mj-lt"/>
              <a:buAutoNum type="arabicPeriod"/>
            </a:pPr>
            <a:r>
              <a:rPr lang="en-US" dirty="0"/>
              <a:t>Mortality rates</a:t>
            </a:r>
          </a:p>
          <a:p>
            <a:pPr marL="971550" lvl="1" indent="-514350">
              <a:buFont typeface="+mj-lt"/>
              <a:buAutoNum type="arabicPeriod"/>
            </a:pPr>
            <a:r>
              <a:rPr lang="en-US" dirty="0"/>
              <a:t>Burden of disease/Expected number of disease cases: </a:t>
            </a:r>
          </a:p>
          <a:p>
            <a:pPr marL="971550" lvl="1" indent="-514350">
              <a:buFont typeface="+mj-lt"/>
              <a:buAutoNum type="arabicPeriod"/>
            </a:pPr>
            <a:r>
              <a:rPr lang="en-US" dirty="0"/>
              <a:t>Cost of treatment (use of drugs and supplies, laboratory tests, </a:t>
            </a:r>
            <a:r>
              <a:rPr lang="en-US" dirty="0" err="1"/>
              <a:t>etc</a:t>
            </a:r>
            <a:r>
              <a:rPr lang="en-US" dirty="0"/>
              <a:t>): Estimates of administrative costs</a:t>
            </a:r>
          </a:p>
          <a:p>
            <a:pPr marL="971550" lvl="1" indent="-514350">
              <a:buFont typeface="+mj-lt"/>
              <a:buAutoNum type="arabicPeriod"/>
            </a:pPr>
            <a:r>
              <a:rPr lang="en-US" dirty="0"/>
              <a:t>Partner contribution</a:t>
            </a:r>
          </a:p>
          <a:p>
            <a:pPr marL="971550" lvl="1" indent="-514350">
              <a:buFont typeface="+mj-lt"/>
              <a:buAutoNum type="arabicPeriod"/>
            </a:pPr>
            <a:r>
              <a:rPr lang="en-US" dirty="0"/>
              <a:t>Intervention coverage rates</a:t>
            </a:r>
          </a:p>
          <a:p>
            <a:pPr marL="971550" lvl="1" indent="-514350">
              <a:buFont typeface="+mj-lt"/>
              <a:buAutoNum type="arabicPeriod"/>
            </a:pPr>
            <a:endParaRPr lang="en-US" dirty="0"/>
          </a:p>
        </p:txBody>
      </p:sp>
      <p:sp>
        <p:nvSpPr>
          <p:cNvPr id="4" name="Footer Placeholder 3">
            <a:extLst>
              <a:ext uri="{FF2B5EF4-FFF2-40B4-BE49-F238E27FC236}">
                <a16:creationId xmlns:a16="http://schemas.microsoft.com/office/drawing/2014/main" id="{1FAA12E7-AE7C-A241-845F-44A55E9750A3}"/>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F6B5E887-1420-554B-AB97-A4B3CDC98DA9}"/>
              </a:ext>
            </a:extLst>
          </p:cNvPr>
          <p:cNvSpPr>
            <a:spLocks noGrp="1"/>
          </p:cNvSpPr>
          <p:nvPr>
            <p:ph type="sldNum" sz="quarter" idx="12"/>
          </p:nvPr>
        </p:nvSpPr>
        <p:spPr/>
        <p:txBody>
          <a:bodyPr/>
          <a:lstStyle/>
          <a:p>
            <a:fld id="{B6784B44-E009-41D0-846E-76C082E0550B}" type="slidenum">
              <a:rPr lang="en-US" smtClean="0"/>
              <a:t>46</a:t>
            </a:fld>
            <a:endParaRPr lang="en-US"/>
          </a:p>
        </p:txBody>
      </p:sp>
    </p:spTree>
    <p:extLst>
      <p:ext uri="{BB962C8B-B14F-4D97-AF65-F5344CB8AC3E}">
        <p14:creationId xmlns:p14="http://schemas.microsoft.com/office/powerpoint/2010/main" val="2876310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839A-18BD-CA46-A910-772DE9BD2510}"/>
              </a:ext>
            </a:extLst>
          </p:cNvPr>
          <p:cNvSpPr>
            <a:spLocks noGrp="1"/>
          </p:cNvSpPr>
          <p:nvPr>
            <p:ph type="title"/>
          </p:nvPr>
        </p:nvSpPr>
        <p:spPr/>
        <p:txBody>
          <a:bodyPr/>
          <a:lstStyle/>
          <a:p>
            <a:r>
              <a:rPr lang="en-US" dirty="0"/>
              <a:t>Question 7</a:t>
            </a:r>
          </a:p>
        </p:txBody>
      </p:sp>
      <p:sp>
        <p:nvSpPr>
          <p:cNvPr id="3" name="Content Placeholder 2">
            <a:extLst>
              <a:ext uri="{FF2B5EF4-FFF2-40B4-BE49-F238E27FC236}">
                <a16:creationId xmlns:a16="http://schemas.microsoft.com/office/drawing/2014/main" id="{3E8C485B-AE19-7249-9F09-AD1BE3A56AD3}"/>
              </a:ext>
            </a:extLst>
          </p:cNvPr>
          <p:cNvSpPr>
            <a:spLocks noGrp="1"/>
          </p:cNvSpPr>
          <p:nvPr>
            <p:ph idx="1"/>
          </p:nvPr>
        </p:nvSpPr>
        <p:spPr/>
        <p:txBody>
          <a:bodyPr>
            <a:normAutofit/>
          </a:bodyPr>
          <a:lstStyle/>
          <a:p>
            <a:pPr marL="0" lvl="0" indent="0">
              <a:buNone/>
            </a:pPr>
            <a:r>
              <a:rPr lang="en-US" dirty="0"/>
              <a:t>The change in the formula may result in allocations to some local authorities reducing in the next financial year, with others increasing. What do you propose should be done during the transition period to cushion those districts that are affected the most?</a:t>
            </a:r>
          </a:p>
          <a:p>
            <a:pPr marL="914400" lvl="1" indent="-457200">
              <a:buFont typeface="+mj-lt"/>
              <a:buAutoNum type="arabicPeriod"/>
            </a:pPr>
            <a:r>
              <a:rPr lang="en-US" dirty="0"/>
              <a:t>Long transition period with some districts suffering small negative shocks</a:t>
            </a:r>
          </a:p>
          <a:p>
            <a:pPr marL="914400" lvl="1" indent="-457200">
              <a:buFont typeface="+mj-lt"/>
              <a:buAutoNum type="arabicPeriod"/>
            </a:pPr>
            <a:r>
              <a:rPr lang="en-US" dirty="0"/>
              <a:t>Longer transition period with no district suffering any negative shocks</a:t>
            </a:r>
          </a:p>
          <a:p>
            <a:pPr marL="914400" lvl="1" indent="-457200">
              <a:buFont typeface="+mj-lt"/>
              <a:buAutoNum type="arabicPeriod"/>
            </a:pPr>
            <a:r>
              <a:rPr lang="en-US" dirty="0"/>
              <a:t>Short transition period with mechanisms to cushion the effect of the negative shock</a:t>
            </a:r>
          </a:p>
        </p:txBody>
      </p:sp>
      <p:sp>
        <p:nvSpPr>
          <p:cNvPr id="4" name="Footer Placeholder 3">
            <a:extLst>
              <a:ext uri="{FF2B5EF4-FFF2-40B4-BE49-F238E27FC236}">
                <a16:creationId xmlns:a16="http://schemas.microsoft.com/office/drawing/2014/main" id="{B98DD0C2-DA72-EF42-8DC6-4291D197B587}"/>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FF29C4C7-969B-BB4C-92E7-EB16378B0E79}"/>
              </a:ext>
            </a:extLst>
          </p:cNvPr>
          <p:cNvSpPr>
            <a:spLocks noGrp="1"/>
          </p:cNvSpPr>
          <p:nvPr>
            <p:ph type="sldNum" sz="quarter" idx="12"/>
          </p:nvPr>
        </p:nvSpPr>
        <p:spPr/>
        <p:txBody>
          <a:bodyPr/>
          <a:lstStyle/>
          <a:p>
            <a:fld id="{B6784B44-E009-41D0-846E-76C082E0550B}" type="slidenum">
              <a:rPr lang="en-US" smtClean="0"/>
              <a:t>47</a:t>
            </a:fld>
            <a:endParaRPr lang="en-US"/>
          </a:p>
        </p:txBody>
      </p:sp>
    </p:spTree>
    <p:extLst>
      <p:ext uri="{BB962C8B-B14F-4D97-AF65-F5344CB8AC3E}">
        <p14:creationId xmlns:p14="http://schemas.microsoft.com/office/powerpoint/2010/main" val="798351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CD64-DA9E-DD41-B18D-A06E35E46FE6}"/>
              </a:ext>
            </a:extLst>
          </p:cNvPr>
          <p:cNvSpPr>
            <a:spLocks noGrp="1"/>
          </p:cNvSpPr>
          <p:nvPr>
            <p:ph type="title"/>
          </p:nvPr>
        </p:nvSpPr>
        <p:spPr/>
        <p:txBody>
          <a:bodyPr/>
          <a:lstStyle/>
          <a:p>
            <a:r>
              <a:rPr lang="en-US" dirty="0"/>
              <a:t>Question 8</a:t>
            </a:r>
          </a:p>
        </p:txBody>
      </p:sp>
      <p:sp>
        <p:nvSpPr>
          <p:cNvPr id="3" name="Content Placeholder 2">
            <a:extLst>
              <a:ext uri="{FF2B5EF4-FFF2-40B4-BE49-F238E27FC236}">
                <a16:creationId xmlns:a16="http://schemas.microsoft.com/office/drawing/2014/main" id="{34C81255-2C09-9141-9B2E-20838A1636F1}"/>
              </a:ext>
            </a:extLst>
          </p:cNvPr>
          <p:cNvSpPr>
            <a:spLocks noGrp="1"/>
          </p:cNvSpPr>
          <p:nvPr>
            <p:ph idx="1"/>
          </p:nvPr>
        </p:nvSpPr>
        <p:spPr>
          <a:xfrm>
            <a:off x="838200" y="1317312"/>
            <a:ext cx="10515600" cy="4351338"/>
          </a:xfrm>
        </p:spPr>
        <p:txBody>
          <a:bodyPr/>
          <a:lstStyle/>
          <a:p>
            <a:pPr marL="0" indent="0">
              <a:buNone/>
            </a:pPr>
            <a:r>
              <a:rPr lang="en-US" dirty="0"/>
              <a:t>Should the formula for Drug budget allocation be different from ORT budget allocation?</a:t>
            </a:r>
          </a:p>
        </p:txBody>
      </p:sp>
      <p:sp>
        <p:nvSpPr>
          <p:cNvPr id="4" name="Footer Placeholder 3">
            <a:extLst>
              <a:ext uri="{FF2B5EF4-FFF2-40B4-BE49-F238E27FC236}">
                <a16:creationId xmlns:a16="http://schemas.microsoft.com/office/drawing/2014/main" id="{BC0F19F1-2D48-734F-A01A-2AD6E8898586}"/>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61DEE62C-5FC9-A746-90CF-F69A8AF25EDB}"/>
              </a:ext>
            </a:extLst>
          </p:cNvPr>
          <p:cNvSpPr>
            <a:spLocks noGrp="1"/>
          </p:cNvSpPr>
          <p:nvPr>
            <p:ph type="sldNum" sz="quarter" idx="12"/>
          </p:nvPr>
        </p:nvSpPr>
        <p:spPr/>
        <p:txBody>
          <a:bodyPr/>
          <a:lstStyle/>
          <a:p>
            <a:fld id="{B6784B44-E009-41D0-846E-76C082E0550B}" type="slidenum">
              <a:rPr lang="en-US" smtClean="0"/>
              <a:t>48</a:t>
            </a:fld>
            <a:endParaRPr lang="en-US"/>
          </a:p>
        </p:txBody>
      </p:sp>
      <p:pic>
        <p:nvPicPr>
          <p:cNvPr id="6" name="Picture 5">
            <a:extLst>
              <a:ext uri="{FF2B5EF4-FFF2-40B4-BE49-F238E27FC236}">
                <a16:creationId xmlns:a16="http://schemas.microsoft.com/office/drawing/2014/main" id="{0F775DFC-B30F-EB43-B13B-FECF0101171A}"/>
              </a:ext>
            </a:extLst>
          </p:cNvPr>
          <p:cNvPicPr>
            <a:picLocks noChangeAspect="1"/>
          </p:cNvPicPr>
          <p:nvPr/>
        </p:nvPicPr>
        <p:blipFill rotWithShape="1">
          <a:blip r:embed="rId2">
            <a:extLst>
              <a:ext uri="{28A0092B-C50C-407E-A947-70E740481C1C}">
                <a14:useLocalDpi xmlns:a14="http://schemas.microsoft.com/office/drawing/2010/main" val="0"/>
              </a:ext>
            </a:extLst>
          </a:blip>
          <a:srcRect t="1534"/>
          <a:stretch/>
        </p:blipFill>
        <p:spPr>
          <a:xfrm>
            <a:off x="2718685" y="2490952"/>
            <a:ext cx="5891915" cy="3647672"/>
          </a:xfrm>
          <a:prstGeom prst="rect">
            <a:avLst/>
          </a:prstGeom>
        </p:spPr>
      </p:pic>
      <p:sp>
        <p:nvSpPr>
          <p:cNvPr id="7" name="Left Arrow Callout 6">
            <a:extLst>
              <a:ext uri="{FF2B5EF4-FFF2-40B4-BE49-F238E27FC236}">
                <a16:creationId xmlns:a16="http://schemas.microsoft.com/office/drawing/2014/main" id="{67684CAF-4800-4948-A97C-4C0E01AEB548}"/>
              </a:ext>
            </a:extLst>
          </p:cNvPr>
          <p:cNvSpPr/>
          <p:nvPr/>
        </p:nvSpPr>
        <p:spPr>
          <a:xfrm>
            <a:off x="7621760" y="3124418"/>
            <a:ext cx="3272211" cy="2238704"/>
          </a:xfrm>
          <a:prstGeom prst="leftArrowCallout">
            <a:avLst>
              <a:gd name="adj1" fmla="val 8099"/>
              <a:gd name="adj2" fmla="val 8803"/>
              <a:gd name="adj3" fmla="val 25000"/>
              <a:gd name="adj4" fmla="val 649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EHP Needs = Number of patients requiring an intervention X Cost of intervention per patient per year</a:t>
            </a:r>
          </a:p>
        </p:txBody>
      </p:sp>
      <p:sp>
        <p:nvSpPr>
          <p:cNvPr id="9" name="Right Arrow Callout 8">
            <a:extLst>
              <a:ext uri="{FF2B5EF4-FFF2-40B4-BE49-F238E27FC236}">
                <a16:creationId xmlns:a16="http://schemas.microsoft.com/office/drawing/2014/main" id="{65294445-5891-3647-BD3E-1F8472430FF6}"/>
              </a:ext>
            </a:extLst>
          </p:cNvPr>
          <p:cNvSpPr/>
          <p:nvPr/>
        </p:nvSpPr>
        <p:spPr>
          <a:xfrm>
            <a:off x="614855" y="3616618"/>
            <a:ext cx="3423745" cy="1746504"/>
          </a:xfrm>
          <a:prstGeom prst="rightArrowCallout">
            <a:avLst>
              <a:gd name="adj1" fmla="val 5959"/>
              <a:gd name="adj2" fmla="val 6519"/>
              <a:gd name="adj3" fmla="val 25000"/>
              <a:gd name="adj4" fmla="val 649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Standardised</a:t>
            </a:r>
            <a:r>
              <a:rPr lang="en-US" dirty="0"/>
              <a:t> Mortality rate = Number of standardized deaths X Fixed allocation per death</a:t>
            </a:r>
          </a:p>
        </p:txBody>
      </p:sp>
      <p:sp>
        <p:nvSpPr>
          <p:cNvPr id="10" name="TextBox 9">
            <a:extLst>
              <a:ext uri="{FF2B5EF4-FFF2-40B4-BE49-F238E27FC236}">
                <a16:creationId xmlns:a16="http://schemas.microsoft.com/office/drawing/2014/main" id="{C07F5774-CBE6-634D-A4DF-2A7124C5A24B}"/>
              </a:ext>
            </a:extLst>
          </p:cNvPr>
          <p:cNvSpPr txBox="1"/>
          <p:nvPr/>
        </p:nvSpPr>
        <p:spPr>
          <a:xfrm>
            <a:off x="9459310" y="2727434"/>
            <a:ext cx="644728" cy="369332"/>
          </a:xfrm>
          <a:prstGeom prst="rect">
            <a:avLst/>
          </a:prstGeom>
          <a:noFill/>
        </p:spPr>
        <p:txBody>
          <a:bodyPr wrap="none" rtlCol="0">
            <a:spAutoFit/>
          </a:bodyPr>
          <a:lstStyle/>
          <a:p>
            <a:r>
              <a:rPr lang="en-US" b="1" dirty="0"/>
              <a:t>Drug</a:t>
            </a:r>
          </a:p>
        </p:txBody>
      </p:sp>
      <p:sp>
        <p:nvSpPr>
          <p:cNvPr id="11" name="TextBox 10">
            <a:extLst>
              <a:ext uri="{FF2B5EF4-FFF2-40B4-BE49-F238E27FC236}">
                <a16:creationId xmlns:a16="http://schemas.microsoft.com/office/drawing/2014/main" id="{5BDEBCF5-8741-1D41-BB67-9FBDA58AF852}"/>
              </a:ext>
            </a:extLst>
          </p:cNvPr>
          <p:cNvSpPr txBox="1"/>
          <p:nvPr/>
        </p:nvSpPr>
        <p:spPr>
          <a:xfrm>
            <a:off x="1492467" y="3250132"/>
            <a:ext cx="581569" cy="369332"/>
          </a:xfrm>
          <a:prstGeom prst="rect">
            <a:avLst/>
          </a:prstGeom>
          <a:noFill/>
        </p:spPr>
        <p:txBody>
          <a:bodyPr wrap="none" rtlCol="0">
            <a:spAutoFit/>
          </a:bodyPr>
          <a:lstStyle/>
          <a:p>
            <a:r>
              <a:rPr lang="en-US" b="1" dirty="0"/>
              <a:t>ORT</a:t>
            </a:r>
          </a:p>
        </p:txBody>
      </p:sp>
    </p:spTree>
    <p:extLst>
      <p:ext uri="{BB962C8B-B14F-4D97-AF65-F5344CB8AC3E}">
        <p14:creationId xmlns:p14="http://schemas.microsoft.com/office/powerpoint/2010/main" val="224842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E694-935E-1643-8F28-759181B67981}"/>
              </a:ext>
            </a:extLst>
          </p:cNvPr>
          <p:cNvSpPr>
            <a:spLocks noGrp="1"/>
          </p:cNvSpPr>
          <p:nvPr>
            <p:ph type="title"/>
          </p:nvPr>
        </p:nvSpPr>
        <p:spPr>
          <a:xfrm>
            <a:off x="867790" y="-65105"/>
            <a:ext cx="10246895" cy="1034520"/>
          </a:xfrm>
        </p:spPr>
        <p:txBody>
          <a:bodyPr/>
          <a:lstStyle/>
          <a:p>
            <a:pPr algn="ctr"/>
            <a:r>
              <a:rPr lang="en-US" dirty="0"/>
              <a:t>Population, Mortality, Budget</a:t>
            </a:r>
          </a:p>
        </p:txBody>
      </p:sp>
      <p:sp>
        <p:nvSpPr>
          <p:cNvPr id="5" name="Slide Number Placeholder 4">
            <a:extLst>
              <a:ext uri="{FF2B5EF4-FFF2-40B4-BE49-F238E27FC236}">
                <a16:creationId xmlns:a16="http://schemas.microsoft.com/office/drawing/2014/main" id="{D7907CDB-0127-5948-9FEA-E08404201E7F}"/>
              </a:ext>
            </a:extLst>
          </p:cNvPr>
          <p:cNvSpPr>
            <a:spLocks noGrp="1"/>
          </p:cNvSpPr>
          <p:nvPr>
            <p:ph type="sldNum" sz="quarter" idx="12"/>
          </p:nvPr>
        </p:nvSpPr>
        <p:spPr/>
        <p:txBody>
          <a:bodyPr/>
          <a:lstStyle/>
          <a:p>
            <a:fld id="{B6784B44-E009-41D0-846E-76C082E0550B}" type="slidenum">
              <a:rPr lang="en-US" smtClean="0"/>
              <a:t>4</a:t>
            </a:fld>
            <a:endParaRPr lang="en-US"/>
          </a:p>
        </p:txBody>
      </p:sp>
      <p:sp>
        <p:nvSpPr>
          <p:cNvPr id="7" name="TextBox 6">
            <a:extLst>
              <a:ext uri="{FF2B5EF4-FFF2-40B4-BE49-F238E27FC236}">
                <a16:creationId xmlns:a16="http://schemas.microsoft.com/office/drawing/2014/main" id="{7DB05091-F503-7F46-918F-CCBCD7656E87}"/>
              </a:ext>
            </a:extLst>
          </p:cNvPr>
          <p:cNvSpPr txBox="1"/>
          <p:nvPr/>
        </p:nvSpPr>
        <p:spPr>
          <a:xfrm>
            <a:off x="25613" y="1274219"/>
            <a:ext cx="2546430" cy="375852"/>
          </a:xfrm>
          <a:prstGeom prst="rect">
            <a:avLst/>
          </a:prstGeom>
          <a:noFill/>
        </p:spPr>
        <p:txBody>
          <a:bodyPr wrap="square" rtlCol="0">
            <a:spAutoFit/>
          </a:bodyPr>
          <a:lstStyle/>
          <a:p>
            <a:pPr algn="ctr"/>
            <a:r>
              <a:rPr lang="en-US" b="1" u="sng" dirty="0"/>
              <a:t>Population (2018)</a:t>
            </a:r>
          </a:p>
        </p:txBody>
      </p:sp>
      <p:sp>
        <p:nvSpPr>
          <p:cNvPr id="8" name="TextBox 7">
            <a:extLst>
              <a:ext uri="{FF2B5EF4-FFF2-40B4-BE49-F238E27FC236}">
                <a16:creationId xmlns:a16="http://schemas.microsoft.com/office/drawing/2014/main" id="{A2240D2B-9F4F-6948-A397-986B16520607}"/>
              </a:ext>
            </a:extLst>
          </p:cNvPr>
          <p:cNvSpPr txBox="1"/>
          <p:nvPr/>
        </p:nvSpPr>
        <p:spPr>
          <a:xfrm>
            <a:off x="390256" y="6576429"/>
            <a:ext cx="2638032" cy="276999"/>
          </a:xfrm>
          <a:prstGeom prst="rect">
            <a:avLst/>
          </a:prstGeom>
          <a:noFill/>
        </p:spPr>
        <p:txBody>
          <a:bodyPr wrap="square" rtlCol="0">
            <a:spAutoFit/>
          </a:bodyPr>
          <a:lstStyle/>
          <a:p>
            <a:pPr algn="ctr"/>
            <a:r>
              <a:rPr lang="en-US" sz="1200" i="1" dirty="0"/>
              <a:t>Source: NSO Projections 2008</a:t>
            </a:r>
          </a:p>
        </p:txBody>
      </p:sp>
      <p:pic>
        <p:nvPicPr>
          <p:cNvPr id="9" name="Content Placeholder 4">
            <a:extLst>
              <a:ext uri="{FF2B5EF4-FFF2-40B4-BE49-F238E27FC236}">
                <a16:creationId xmlns:a16="http://schemas.microsoft.com/office/drawing/2014/main" id="{43612BF1-0968-474B-9E9B-757C72CEB2D5}"/>
              </a:ext>
            </a:extLst>
          </p:cNvPr>
          <p:cNvPicPr>
            <a:picLocks noChangeAspect="1"/>
          </p:cNvPicPr>
          <p:nvPr/>
        </p:nvPicPr>
        <p:blipFill>
          <a:blip r:embed="rId3"/>
          <a:stretch>
            <a:fillRect/>
          </a:stretch>
        </p:blipFill>
        <p:spPr>
          <a:xfrm>
            <a:off x="3089226" y="1722533"/>
            <a:ext cx="2805653" cy="4905590"/>
          </a:xfrm>
          <a:prstGeom prst="rect">
            <a:avLst/>
          </a:prstGeom>
        </p:spPr>
      </p:pic>
      <p:pic>
        <p:nvPicPr>
          <p:cNvPr id="10" name="Picture 9">
            <a:extLst>
              <a:ext uri="{FF2B5EF4-FFF2-40B4-BE49-F238E27FC236}">
                <a16:creationId xmlns:a16="http://schemas.microsoft.com/office/drawing/2014/main" id="{E3647F35-2872-5F4D-9BE5-D9913D7F7037}"/>
              </a:ext>
            </a:extLst>
          </p:cNvPr>
          <p:cNvPicPr>
            <a:picLocks noChangeAspect="1"/>
          </p:cNvPicPr>
          <p:nvPr/>
        </p:nvPicPr>
        <p:blipFill rotWithShape="1">
          <a:blip r:embed="rId4"/>
          <a:srcRect t="56484" r="31194"/>
          <a:stretch/>
        </p:blipFill>
        <p:spPr>
          <a:xfrm>
            <a:off x="4675343" y="1893558"/>
            <a:ext cx="1315895" cy="1215307"/>
          </a:xfrm>
          <a:prstGeom prst="rect">
            <a:avLst/>
          </a:prstGeom>
        </p:spPr>
      </p:pic>
      <p:sp>
        <p:nvSpPr>
          <p:cNvPr id="11" name="TextBox 10">
            <a:extLst>
              <a:ext uri="{FF2B5EF4-FFF2-40B4-BE49-F238E27FC236}">
                <a16:creationId xmlns:a16="http://schemas.microsoft.com/office/drawing/2014/main" id="{A8CB6D32-5C89-0F46-953F-E47FA4C554AE}"/>
              </a:ext>
            </a:extLst>
          </p:cNvPr>
          <p:cNvSpPr txBox="1"/>
          <p:nvPr/>
        </p:nvSpPr>
        <p:spPr>
          <a:xfrm>
            <a:off x="2732708" y="1285599"/>
            <a:ext cx="2971799" cy="553998"/>
          </a:xfrm>
          <a:prstGeom prst="rect">
            <a:avLst/>
          </a:prstGeom>
          <a:noFill/>
        </p:spPr>
        <p:txBody>
          <a:bodyPr wrap="square" rtlCol="0">
            <a:spAutoFit/>
          </a:bodyPr>
          <a:lstStyle/>
          <a:p>
            <a:pPr algn="ctr"/>
            <a:r>
              <a:rPr lang="en-US" b="1" u="sng" dirty="0"/>
              <a:t>Under-five Mortality (2016) </a:t>
            </a:r>
          </a:p>
          <a:p>
            <a:pPr algn="ctr"/>
            <a:r>
              <a:rPr lang="en-US" sz="1200" b="1" dirty="0"/>
              <a:t>Deaths per 1000</a:t>
            </a:r>
          </a:p>
        </p:txBody>
      </p:sp>
      <p:sp>
        <p:nvSpPr>
          <p:cNvPr id="12" name="TextBox 11">
            <a:extLst>
              <a:ext uri="{FF2B5EF4-FFF2-40B4-BE49-F238E27FC236}">
                <a16:creationId xmlns:a16="http://schemas.microsoft.com/office/drawing/2014/main" id="{07D0769F-657C-9B45-922F-5681C4D6D432}"/>
              </a:ext>
            </a:extLst>
          </p:cNvPr>
          <p:cNvSpPr txBox="1"/>
          <p:nvPr/>
        </p:nvSpPr>
        <p:spPr>
          <a:xfrm>
            <a:off x="3376371" y="6538912"/>
            <a:ext cx="2638032" cy="276999"/>
          </a:xfrm>
          <a:prstGeom prst="rect">
            <a:avLst/>
          </a:prstGeom>
          <a:noFill/>
        </p:spPr>
        <p:txBody>
          <a:bodyPr wrap="square" rtlCol="0">
            <a:spAutoFit/>
          </a:bodyPr>
          <a:lstStyle/>
          <a:p>
            <a:pPr algn="ctr"/>
            <a:r>
              <a:rPr lang="en-US" sz="1200" i="1" dirty="0"/>
              <a:t>Source: DHS 2016 (EQUIST)</a:t>
            </a:r>
          </a:p>
        </p:txBody>
      </p:sp>
      <p:pic>
        <p:nvPicPr>
          <p:cNvPr id="17" name="Content Placeholder 4">
            <a:extLst>
              <a:ext uri="{FF2B5EF4-FFF2-40B4-BE49-F238E27FC236}">
                <a16:creationId xmlns:a16="http://schemas.microsoft.com/office/drawing/2014/main" id="{0561BD29-647A-0543-84D0-72338B4D2CCF}"/>
              </a:ext>
            </a:extLst>
          </p:cNvPr>
          <p:cNvPicPr>
            <a:picLocks noChangeAspect="1"/>
          </p:cNvPicPr>
          <p:nvPr/>
        </p:nvPicPr>
        <p:blipFill rotWithShape="1">
          <a:blip r:embed="rId5"/>
          <a:srcRect l="11533" r="7708"/>
          <a:stretch/>
        </p:blipFill>
        <p:spPr>
          <a:xfrm>
            <a:off x="6246794" y="1739679"/>
            <a:ext cx="2129241" cy="4885846"/>
          </a:xfrm>
          <a:prstGeom prst="rect">
            <a:avLst/>
          </a:prstGeom>
        </p:spPr>
      </p:pic>
      <p:sp>
        <p:nvSpPr>
          <p:cNvPr id="19" name="TextBox 18">
            <a:extLst>
              <a:ext uri="{FF2B5EF4-FFF2-40B4-BE49-F238E27FC236}">
                <a16:creationId xmlns:a16="http://schemas.microsoft.com/office/drawing/2014/main" id="{6C4E92A7-4726-8943-9B80-0ABCD39E9032}"/>
              </a:ext>
            </a:extLst>
          </p:cNvPr>
          <p:cNvSpPr txBox="1"/>
          <p:nvPr/>
        </p:nvSpPr>
        <p:spPr>
          <a:xfrm>
            <a:off x="5647408" y="1274219"/>
            <a:ext cx="3300859" cy="553998"/>
          </a:xfrm>
          <a:prstGeom prst="rect">
            <a:avLst/>
          </a:prstGeom>
          <a:noFill/>
        </p:spPr>
        <p:txBody>
          <a:bodyPr wrap="square" rtlCol="0">
            <a:spAutoFit/>
          </a:bodyPr>
          <a:lstStyle/>
          <a:p>
            <a:pPr algn="ctr"/>
            <a:r>
              <a:rPr lang="en-US" b="1" u="sng" dirty="0"/>
              <a:t>ORT &amp; Drug Budget (2018/19)</a:t>
            </a:r>
          </a:p>
          <a:p>
            <a:pPr algn="ctr"/>
            <a:r>
              <a:rPr lang="en-US" sz="1200" b="1" dirty="0"/>
              <a:t>USD per capita</a:t>
            </a:r>
          </a:p>
        </p:txBody>
      </p:sp>
      <p:sp>
        <p:nvSpPr>
          <p:cNvPr id="20" name="TextBox 19">
            <a:extLst>
              <a:ext uri="{FF2B5EF4-FFF2-40B4-BE49-F238E27FC236}">
                <a16:creationId xmlns:a16="http://schemas.microsoft.com/office/drawing/2014/main" id="{D7CAA08A-BEFA-D644-9EAA-FB8410A99044}"/>
              </a:ext>
            </a:extLst>
          </p:cNvPr>
          <p:cNvSpPr txBox="1"/>
          <p:nvPr/>
        </p:nvSpPr>
        <p:spPr>
          <a:xfrm>
            <a:off x="6214205" y="6536805"/>
            <a:ext cx="2638032" cy="276999"/>
          </a:xfrm>
          <a:prstGeom prst="rect">
            <a:avLst/>
          </a:prstGeom>
          <a:noFill/>
        </p:spPr>
        <p:txBody>
          <a:bodyPr wrap="square" rtlCol="0">
            <a:spAutoFit/>
          </a:bodyPr>
          <a:lstStyle/>
          <a:p>
            <a:pPr algn="ctr"/>
            <a:r>
              <a:rPr lang="en-US" sz="1200" i="1" dirty="0"/>
              <a:t>Source: NLGFC + NSO</a:t>
            </a:r>
          </a:p>
        </p:txBody>
      </p:sp>
      <p:pic>
        <p:nvPicPr>
          <p:cNvPr id="21" name="Content Placeholder 4">
            <a:extLst>
              <a:ext uri="{FF2B5EF4-FFF2-40B4-BE49-F238E27FC236}">
                <a16:creationId xmlns:a16="http://schemas.microsoft.com/office/drawing/2014/main" id="{4DBED9F1-C641-4E46-B3E0-4E83209D7629}"/>
              </a:ext>
            </a:extLst>
          </p:cNvPr>
          <p:cNvPicPr>
            <a:picLocks noChangeAspect="1"/>
          </p:cNvPicPr>
          <p:nvPr/>
        </p:nvPicPr>
        <p:blipFill>
          <a:blip r:embed="rId6"/>
          <a:stretch>
            <a:fillRect/>
          </a:stretch>
        </p:blipFill>
        <p:spPr>
          <a:xfrm>
            <a:off x="8852237" y="1780228"/>
            <a:ext cx="2918503" cy="4896872"/>
          </a:xfrm>
          <a:prstGeom prst="rect">
            <a:avLst/>
          </a:prstGeom>
        </p:spPr>
      </p:pic>
      <p:pic>
        <p:nvPicPr>
          <p:cNvPr id="22" name="Picture 21">
            <a:extLst>
              <a:ext uri="{FF2B5EF4-FFF2-40B4-BE49-F238E27FC236}">
                <a16:creationId xmlns:a16="http://schemas.microsoft.com/office/drawing/2014/main" id="{811ADBE5-A6E3-2A4B-B08D-D8EEA4ED65F4}"/>
              </a:ext>
            </a:extLst>
          </p:cNvPr>
          <p:cNvPicPr>
            <a:picLocks noChangeAspect="1"/>
          </p:cNvPicPr>
          <p:nvPr/>
        </p:nvPicPr>
        <p:blipFill rotWithShape="1">
          <a:blip r:embed="rId7"/>
          <a:srcRect t="28499" r="51375" b="50133"/>
          <a:stretch/>
        </p:blipFill>
        <p:spPr>
          <a:xfrm>
            <a:off x="10502724" y="1829028"/>
            <a:ext cx="1653541" cy="1088020"/>
          </a:xfrm>
          <a:prstGeom prst="rect">
            <a:avLst/>
          </a:prstGeom>
        </p:spPr>
      </p:pic>
      <p:sp>
        <p:nvSpPr>
          <p:cNvPr id="23" name="TextBox 22">
            <a:extLst>
              <a:ext uri="{FF2B5EF4-FFF2-40B4-BE49-F238E27FC236}">
                <a16:creationId xmlns:a16="http://schemas.microsoft.com/office/drawing/2014/main" id="{540BF6EC-4BB4-F840-88B9-9D165182B25F}"/>
              </a:ext>
            </a:extLst>
          </p:cNvPr>
          <p:cNvSpPr txBox="1"/>
          <p:nvPr/>
        </p:nvSpPr>
        <p:spPr>
          <a:xfrm>
            <a:off x="8889772" y="1274219"/>
            <a:ext cx="3300859" cy="553998"/>
          </a:xfrm>
          <a:prstGeom prst="rect">
            <a:avLst/>
          </a:prstGeom>
          <a:noFill/>
        </p:spPr>
        <p:txBody>
          <a:bodyPr wrap="square" rtlCol="0">
            <a:spAutoFit/>
          </a:bodyPr>
          <a:lstStyle/>
          <a:p>
            <a:pPr algn="ctr"/>
            <a:r>
              <a:rPr lang="en-US" b="1" u="sng" dirty="0"/>
              <a:t>Total External Budget (2017/18)</a:t>
            </a:r>
          </a:p>
          <a:p>
            <a:pPr algn="ctr"/>
            <a:r>
              <a:rPr lang="en-US" sz="1200" b="1" dirty="0"/>
              <a:t>USD per capita</a:t>
            </a:r>
          </a:p>
        </p:txBody>
      </p:sp>
      <p:sp>
        <p:nvSpPr>
          <p:cNvPr id="24" name="TextBox 23">
            <a:extLst>
              <a:ext uri="{FF2B5EF4-FFF2-40B4-BE49-F238E27FC236}">
                <a16:creationId xmlns:a16="http://schemas.microsoft.com/office/drawing/2014/main" id="{8799CC07-59BE-5144-8D25-AF934BD1FB52}"/>
              </a:ext>
            </a:extLst>
          </p:cNvPr>
          <p:cNvSpPr txBox="1"/>
          <p:nvPr/>
        </p:nvSpPr>
        <p:spPr>
          <a:xfrm>
            <a:off x="8999294" y="6536805"/>
            <a:ext cx="3081817" cy="276999"/>
          </a:xfrm>
          <a:prstGeom prst="rect">
            <a:avLst/>
          </a:prstGeom>
          <a:noFill/>
        </p:spPr>
        <p:txBody>
          <a:bodyPr wrap="square" rtlCol="0">
            <a:spAutoFit/>
          </a:bodyPr>
          <a:lstStyle/>
          <a:p>
            <a:pPr algn="ctr"/>
            <a:r>
              <a:rPr lang="en-US" sz="1200" i="1" dirty="0"/>
              <a:t>Source: Resource Mapping 2017-2020 + NSO</a:t>
            </a:r>
          </a:p>
        </p:txBody>
      </p:sp>
      <p:pic>
        <p:nvPicPr>
          <p:cNvPr id="18" name="Picture 17">
            <a:extLst>
              <a:ext uri="{FF2B5EF4-FFF2-40B4-BE49-F238E27FC236}">
                <a16:creationId xmlns:a16="http://schemas.microsoft.com/office/drawing/2014/main" id="{0DFCB60F-4B38-D64F-B656-A965E31B51F2}"/>
              </a:ext>
            </a:extLst>
          </p:cNvPr>
          <p:cNvPicPr>
            <a:picLocks noChangeAspect="1"/>
          </p:cNvPicPr>
          <p:nvPr/>
        </p:nvPicPr>
        <p:blipFill rotWithShape="1">
          <a:blip r:embed="rId7"/>
          <a:srcRect t="78283" r="56821" b="349"/>
          <a:stretch/>
        </p:blipFill>
        <p:spPr>
          <a:xfrm>
            <a:off x="7640586" y="1831769"/>
            <a:ext cx="1468346" cy="1088020"/>
          </a:xfrm>
          <a:prstGeom prst="rect">
            <a:avLst/>
          </a:prstGeom>
        </p:spPr>
      </p:pic>
      <p:grpSp>
        <p:nvGrpSpPr>
          <p:cNvPr id="3" name="Group 2">
            <a:extLst>
              <a:ext uri="{FF2B5EF4-FFF2-40B4-BE49-F238E27FC236}">
                <a16:creationId xmlns:a16="http://schemas.microsoft.com/office/drawing/2014/main" id="{3D1FA61F-4F23-B846-88F9-6D2A0B1EB901}"/>
              </a:ext>
            </a:extLst>
          </p:cNvPr>
          <p:cNvGrpSpPr/>
          <p:nvPr/>
        </p:nvGrpSpPr>
        <p:grpSpPr>
          <a:xfrm>
            <a:off x="243725" y="1650071"/>
            <a:ext cx="3025214" cy="4975454"/>
            <a:chOff x="243725" y="1650071"/>
            <a:chExt cx="3025214" cy="4975454"/>
          </a:xfrm>
        </p:grpSpPr>
        <p:pic>
          <p:nvPicPr>
            <p:cNvPr id="6" name="Content Placeholder 4">
              <a:extLst>
                <a:ext uri="{FF2B5EF4-FFF2-40B4-BE49-F238E27FC236}">
                  <a16:creationId xmlns:a16="http://schemas.microsoft.com/office/drawing/2014/main" id="{40178F76-97E6-2B48-A409-6C47029DE421}"/>
                </a:ext>
              </a:extLst>
            </p:cNvPr>
            <p:cNvPicPr>
              <a:picLocks noChangeAspect="1"/>
            </p:cNvPicPr>
            <p:nvPr/>
          </p:nvPicPr>
          <p:blipFill>
            <a:blip r:embed="rId8"/>
            <a:stretch>
              <a:fillRect/>
            </a:stretch>
          </p:blipFill>
          <p:spPr>
            <a:xfrm>
              <a:off x="243725" y="1742141"/>
              <a:ext cx="2874616" cy="4883384"/>
            </a:xfrm>
            <a:prstGeom prst="rect">
              <a:avLst/>
            </a:prstGeom>
          </p:spPr>
        </p:pic>
        <p:pic>
          <p:nvPicPr>
            <p:cNvPr id="26" name="Picture 25">
              <a:extLst>
                <a:ext uri="{FF2B5EF4-FFF2-40B4-BE49-F238E27FC236}">
                  <a16:creationId xmlns:a16="http://schemas.microsoft.com/office/drawing/2014/main" id="{1F2664DB-39A4-C44F-BE9A-704C7616AADB}"/>
                </a:ext>
              </a:extLst>
            </p:cNvPr>
            <p:cNvPicPr>
              <a:picLocks noChangeAspect="1"/>
            </p:cNvPicPr>
            <p:nvPr/>
          </p:nvPicPr>
          <p:blipFill rotWithShape="1">
            <a:blip r:embed="rId4"/>
            <a:srcRect t="5208" r="10877" b="49635"/>
            <a:stretch/>
          </p:blipFill>
          <p:spPr>
            <a:xfrm>
              <a:off x="1626395" y="1650071"/>
              <a:ext cx="1642544" cy="1215342"/>
            </a:xfrm>
            <a:prstGeom prst="rect">
              <a:avLst/>
            </a:prstGeom>
          </p:spPr>
        </p:pic>
      </p:grpSp>
      <p:graphicFrame>
        <p:nvGraphicFramePr>
          <p:cNvPr id="27" name="Diagram 26">
            <a:extLst>
              <a:ext uri="{FF2B5EF4-FFF2-40B4-BE49-F238E27FC236}">
                <a16:creationId xmlns:a16="http://schemas.microsoft.com/office/drawing/2014/main" id="{A587E110-FA42-F344-9ACA-604A17FC910D}"/>
              </a:ext>
            </a:extLst>
          </p:cNvPr>
          <p:cNvGraphicFramePr/>
          <p:nvPr>
            <p:extLst>
              <p:ext uri="{D42A27DB-BD31-4B8C-83A1-F6EECF244321}">
                <p14:modId xmlns:p14="http://schemas.microsoft.com/office/powerpoint/2010/main" val="217891906"/>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3653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6A669-ABDA-F149-8E69-BB23891724BE}"/>
              </a:ext>
            </a:extLst>
          </p:cNvPr>
          <p:cNvSpPr>
            <a:spLocks noGrp="1"/>
          </p:cNvSpPr>
          <p:nvPr>
            <p:ph type="title"/>
          </p:nvPr>
        </p:nvSpPr>
        <p:spPr/>
        <p:txBody>
          <a:bodyPr/>
          <a:lstStyle/>
          <a:p>
            <a:r>
              <a:rPr lang="en-US" dirty="0"/>
              <a:t>Question 9</a:t>
            </a:r>
          </a:p>
        </p:txBody>
      </p:sp>
      <p:sp>
        <p:nvSpPr>
          <p:cNvPr id="3" name="Content Placeholder 2">
            <a:extLst>
              <a:ext uri="{FF2B5EF4-FFF2-40B4-BE49-F238E27FC236}">
                <a16:creationId xmlns:a16="http://schemas.microsoft.com/office/drawing/2014/main" id="{E852EA06-4BA5-A84C-81E2-96CAF93EB1C7}"/>
              </a:ext>
            </a:extLst>
          </p:cNvPr>
          <p:cNvSpPr>
            <a:spLocks noGrp="1"/>
          </p:cNvSpPr>
          <p:nvPr>
            <p:ph idx="1"/>
          </p:nvPr>
        </p:nvSpPr>
        <p:spPr/>
        <p:txBody>
          <a:bodyPr/>
          <a:lstStyle/>
          <a:p>
            <a:pPr marL="0" lvl="0" indent="0">
              <a:buNone/>
            </a:pPr>
            <a:r>
              <a:rPr lang="en-US" dirty="0"/>
              <a:t>How often should the formula be reviewed?</a:t>
            </a:r>
          </a:p>
          <a:p>
            <a:pPr marL="914400" lvl="1" indent="-457200">
              <a:buFont typeface="+mj-lt"/>
              <a:buAutoNum type="arabicPeriod"/>
            </a:pPr>
            <a:r>
              <a:rPr lang="en-US" dirty="0"/>
              <a:t>Every year</a:t>
            </a:r>
          </a:p>
          <a:p>
            <a:pPr marL="914400" lvl="1" indent="-457200">
              <a:buFont typeface="+mj-lt"/>
              <a:buAutoNum type="arabicPeriod"/>
            </a:pPr>
            <a:r>
              <a:rPr lang="en-US" dirty="0"/>
              <a:t>Once in 2 years</a:t>
            </a:r>
          </a:p>
          <a:p>
            <a:pPr marL="914400" lvl="1" indent="-457200">
              <a:buFont typeface="+mj-lt"/>
              <a:buAutoNum type="arabicPeriod"/>
            </a:pPr>
            <a:r>
              <a:rPr lang="en-US" dirty="0"/>
              <a:t>Once in 5 years</a:t>
            </a:r>
          </a:p>
          <a:p>
            <a:pPr marL="914400" lvl="1" indent="-457200">
              <a:buFont typeface="+mj-lt"/>
              <a:buAutoNum type="arabicPeriod"/>
            </a:pPr>
            <a:r>
              <a:rPr lang="en-US" dirty="0"/>
              <a:t>Other, please specify</a:t>
            </a:r>
          </a:p>
        </p:txBody>
      </p:sp>
      <p:sp>
        <p:nvSpPr>
          <p:cNvPr id="4" name="Footer Placeholder 3">
            <a:extLst>
              <a:ext uri="{FF2B5EF4-FFF2-40B4-BE49-F238E27FC236}">
                <a16:creationId xmlns:a16="http://schemas.microsoft.com/office/drawing/2014/main" id="{27FA2502-1212-A641-9CBA-0F8876A14773}"/>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0EB316A8-EEFF-304F-9B28-945004A49DB3}"/>
              </a:ext>
            </a:extLst>
          </p:cNvPr>
          <p:cNvSpPr>
            <a:spLocks noGrp="1"/>
          </p:cNvSpPr>
          <p:nvPr>
            <p:ph type="sldNum" sz="quarter" idx="12"/>
          </p:nvPr>
        </p:nvSpPr>
        <p:spPr/>
        <p:txBody>
          <a:bodyPr/>
          <a:lstStyle/>
          <a:p>
            <a:fld id="{B6784B44-E009-41D0-846E-76C082E0550B}" type="slidenum">
              <a:rPr lang="en-US" smtClean="0"/>
              <a:t>49</a:t>
            </a:fld>
            <a:endParaRPr lang="en-US"/>
          </a:p>
        </p:txBody>
      </p:sp>
    </p:spTree>
    <p:extLst>
      <p:ext uri="{BB962C8B-B14F-4D97-AF65-F5344CB8AC3E}">
        <p14:creationId xmlns:p14="http://schemas.microsoft.com/office/powerpoint/2010/main" val="3971307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19F6C-5E22-2D4F-9F9C-E2878E013051}"/>
              </a:ext>
            </a:extLst>
          </p:cNvPr>
          <p:cNvSpPr>
            <a:spLocks noGrp="1"/>
          </p:cNvSpPr>
          <p:nvPr>
            <p:ph type="title"/>
          </p:nvPr>
        </p:nvSpPr>
        <p:spPr/>
        <p:txBody>
          <a:bodyPr/>
          <a:lstStyle/>
          <a:p>
            <a:r>
              <a:rPr lang="en-US" dirty="0"/>
              <a:t>Question 10</a:t>
            </a:r>
          </a:p>
        </p:txBody>
      </p:sp>
      <p:sp>
        <p:nvSpPr>
          <p:cNvPr id="3" name="Content Placeholder 2">
            <a:extLst>
              <a:ext uri="{FF2B5EF4-FFF2-40B4-BE49-F238E27FC236}">
                <a16:creationId xmlns:a16="http://schemas.microsoft.com/office/drawing/2014/main" id="{4B51A896-DE37-AA4E-B156-B78D75F7D19C}"/>
              </a:ext>
            </a:extLst>
          </p:cNvPr>
          <p:cNvSpPr>
            <a:spLocks noGrp="1"/>
          </p:cNvSpPr>
          <p:nvPr>
            <p:ph idx="1"/>
          </p:nvPr>
        </p:nvSpPr>
        <p:spPr/>
        <p:txBody>
          <a:bodyPr/>
          <a:lstStyle/>
          <a:p>
            <a:pPr marL="0" indent="0">
              <a:buNone/>
            </a:pPr>
            <a:r>
              <a:rPr lang="en-US" dirty="0"/>
              <a:t>Any other remarks</a:t>
            </a:r>
          </a:p>
        </p:txBody>
      </p:sp>
      <p:sp>
        <p:nvSpPr>
          <p:cNvPr id="4" name="Footer Placeholder 3">
            <a:extLst>
              <a:ext uri="{FF2B5EF4-FFF2-40B4-BE49-F238E27FC236}">
                <a16:creationId xmlns:a16="http://schemas.microsoft.com/office/drawing/2014/main" id="{5D502290-2209-C54E-84F0-8623D2740CAB}"/>
              </a:ext>
            </a:extLst>
          </p:cNvPr>
          <p:cNvSpPr>
            <a:spLocks noGrp="1"/>
          </p:cNvSpPr>
          <p:nvPr>
            <p:ph type="ftr" sz="quarter" idx="11"/>
          </p:nvPr>
        </p:nvSpPr>
        <p:spPr/>
        <p:txBody>
          <a:bodyPr/>
          <a:lstStyle/>
          <a:p>
            <a:r>
              <a:rPr lang="en-US"/>
              <a:t>DPPD, Ministry of Health FY2018/19 </a:t>
            </a:r>
            <a:endParaRPr lang="en-US" dirty="0"/>
          </a:p>
        </p:txBody>
      </p:sp>
      <p:sp>
        <p:nvSpPr>
          <p:cNvPr id="5" name="Slide Number Placeholder 4">
            <a:extLst>
              <a:ext uri="{FF2B5EF4-FFF2-40B4-BE49-F238E27FC236}">
                <a16:creationId xmlns:a16="http://schemas.microsoft.com/office/drawing/2014/main" id="{9CAE96DE-3986-E647-BD80-7AF441679749}"/>
              </a:ext>
            </a:extLst>
          </p:cNvPr>
          <p:cNvSpPr>
            <a:spLocks noGrp="1"/>
          </p:cNvSpPr>
          <p:nvPr>
            <p:ph type="sldNum" sz="quarter" idx="12"/>
          </p:nvPr>
        </p:nvSpPr>
        <p:spPr/>
        <p:txBody>
          <a:bodyPr/>
          <a:lstStyle/>
          <a:p>
            <a:fld id="{B6784B44-E009-41D0-846E-76C082E0550B}" type="slidenum">
              <a:rPr lang="en-US" smtClean="0"/>
              <a:t>50</a:t>
            </a:fld>
            <a:endParaRPr lang="en-US"/>
          </a:p>
        </p:txBody>
      </p:sp>
    </p:spTree>
    <p:extLst>
      <p:ext uri="{BB962C8B-B14F-4D97-AF65-F5344CB8AC3E}">
        <p14:creationId xmlns:p14="http://schemas.microsoft.com/office/powerpoint/2010/main" val="1887630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9C3B-0387-3143-A328-24E0CCB2AFB3}"/>
              </a:ext>
            </a:extLst>
          </p:cNvPr>
          <p:cNvSpPr>
            <a:spLocks noGrp="1"/>
          </p:cNvSpPr>
          <p:nvPr>
            <p:ph type="title"/>
          </p:nvPr>
        </p:nvSpPr>
        <p:spPr>
          <a:xfrm>
            <a:off x="838200" y="86884"/>
            <a:ext cx="10246895" cy="1034520"/>
          </a:xfrm>
        </p:spPr>
        <p:txBody>
          <a:bodyPr/>
          <a:lstStyle/>
          <a:p>
            <a:pPr algn="ctr"/>
            <a:r>
              <a:rPr lang="en-US" b="1" dirty="0"/>
              <a:t>Purpose of this meeting</a:t>
            </a:r>
          </a:p>
        </p:txBody>
      </p:sp>
      <p:sp>
        <p:nvSpPr>
          <p:cNvPr id="3" name="Content Placeholder 2">
            <a:extLst>
              <a:ext uri="{FF2B5EF4-FFF2-40B4-BE49-F238E27FC236}">
                <a16:creationId xmlns:a16="http://schemas.microsoft.com/office/drawing/2014/main" id="{B36DF458-143E-7C4B-87B0-1E071BA862E7}"/>
              </a:ext>
            </a:extLst>
          </p:cNvPr>
          <p:cNvSpPr>
            <a:spLocks noGrp="1"/>
          </p:cNvSpPr>
          <p:nvPr>
            <p:ph idx="1"/>
          </p:nvPr>
        </p:nvSpPr>
        <p:spPr/>
        <p:txBody>
          <a:bodyPr/>
          <a:lstStyle/>
          <a:p>
            <a:pPr marL="342900" indent="-342900"/>
            <a:r>
              <a:rPr lang="en-US" dirty="0"/>
              <a:t>To discuss the </a:t>
            </a:r>
            <a:r>
              <a:rPr lang="en-US" b="1" dirty="0"/>
              <a:t>rationale</a:t>
            </a:r>
            <a:r>
              <a:rPr lang="en-US" dirty="0"/>
              <a:t> for developing a Resource Allocation Formula</a:t>
            </a:r>
          </a:p>
          <a:p>
            <a:pPr marL="342900" indent="-342900"/>
            <a:r>
              <a:rPr lang="en-US" dirty="0"/>
              <a:t>To present the preliminary </a:t>
            </a:r>
            <a:r>
              <a:rPr lang="en-US" b="1" dirty="0"/>
              <a:t>proposals</a:t>
            </a:r>
            <a:r>
              <a:rPr lang="en-US" dirty="0"/>
              <a:t> and analysis on formula options</a:t>
            </a:r>
          </a:p>
          <a:p>
            <a:pPr marL="342900" indent="-342900"/>
            <a:r>
              <a:rPr lang="en-US" dirty="0"/>
              <a:t>To get </a:t>
            </a:r>
            <a:r>
              <a:rPr lang="en-US" b="1" dirty="0"/>
              <a:t>inputs</a:t>
            </a:r>
            <a:r>
              <a:rPr lang="en-US" dirty="0"/>
              <a:t> from districts on proposed options and additional considerations to be taken into account</a:t>
            </a:r>
          </a:p>
          <a:p>
            <a:pPr marL="0" indent="0">
              <a:buNone/>
            </a:pPr>
            <a:endParaRPr lang="en-US" dirty="0"/>
          </a:p>
          <a:p>
            <a:pPr marL="0" indent="0" algn="ctr">
              <a:buNone/>
            </a:pPr>
            <a:endParaRPr lang="en-US" i="1" dirty="0"/>
          </a:p>
        </p:txBody>
      </p:sp>
      <p:sp>
        <p:nvSpPr>
          <p:cNvPr id="4" name="Slide Number Placeholder 3"/>
          <p:cNvSpPr>
            <a:spLocks noGrp="1"/>
          </p:cNvSpPr>
          <p:nvPr>
            <p:ph type="sldNum" sz="quarter" idx="12"/>
          </p:nvPr>
        </p:nvSpPr>
        <p:spPr/>
        <p:txBody>
          <a:bodyPr/>
          <a:lstStyle/>
          <a:p>
            <a:fld id="{E35D83CA-0F81-D447-ABB7-24B0572A7482}" type="slidenum">
              <a:rPr lang="en-US" smtClean="0"/>
              <a:t>51</a:t>
            </a:fld>
            <a:endParaRPr lang="en-US"/>
          </a:p>
        </p:txBody>
      </p:sp>
    </p:spTree>
    <p:extLst>
      <p:ext uri="{BB962C8B-B14F-4D97-AF65-F5344CB8AC3E}">
        <p14:creationId xmlns:p14="http://schemas.microsoft.com/office/powerpoint/2010/main" val="3515396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D83CA-0F81-D447-ABB7-24B0572A7482}" type="slidenum">
              <a:rPr lang="en-US" smtClean="0"/>
              <a:t>52</a:t>
            </a:fld>
            <a:endParaRPr lang="en-US"/>
          </a:p>
        </p:txBody>
      </p:sp>
      <p:sp>
        <p:nvSpPr>
          <p:cNvPr id="10" name="Title 1">
            <a:extLst>
              <a:ext uri="{FF2B5EF4-FFF2-40B4-BE49-F238E27FC236}">
                <a16:creationId xmlns:a16="http://schemas.microsoft.com/office/drawing/2014/main" id="{80843382-885D-8D48-AA6F-340BED2CA57C}"/>
              </a:ext>
            </a:extLst>
          </p:cNvPr>
          <p:cNvSpPr txBox="1">
            <a:spLocks/>
          </p:cNvSpPr>
          <p:nvPr/>
        </p:nvSpPr>
        <p:spPr>
          <a:xfrm>
            <a:off x="972552" y="103475"/>
            <a:ext cx="10246895" cy="1034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b="0" kern="1200">
                <a:solidFill>
                  <a:schemeClr val="tx1"/>
                </a:solidFill>
                <a:latin typeface="Baghdad" pitchFamily="2" charset="-78"/>
                <a:ea typeface="+mj-ea"/>
                <a:cs typeface="Baghdad" pitchFamily="2" charset="-78"/>
              </a:defRPr>
            </a:lvl1pPr>
          </a:lstStyle>
          <a:p>
            <a:r>
              <a:rPr lang="en-US" sz="3200" b="1" dirty="0"/>
              <a:t>Option 3: EHP intervention need (full coverage)</a:t>
            </a:r>
            <a:endParaRPr lang="en-US" sz="3200" dirty="0"/>
          </a:p>
        </p:txBody>
      </p:sp>
      <p:grpSp>
        <p:nvGrpSpPr>
          <p:cNvPr id="7" name="Group 6">
            <a:extLst>
              <a:ext uri="{FF2B5EF4-FFF2-40B4-BE49-F238E27FC236}">
                <a16:creationId xmlns:a16="http://schemas.microsoft.com/office/drawing/2014/main" id="{8570C686-697E-BF42-9D3F-41E24217420B}"/>
              </a:ext>
            </a:extLst>
          </p:cNvPr>
          <p:cNvGrpSpPr/>
          <p:nvPr/>
        </p:nvGrpSpPr>
        <p:grpSpPr>
          <a:xfrm>
            <a:off x="431075" y="11590"/>
            <a:ext cx="10788372" cy="328629"/>
            <a:chOff x="431075" y="11590"/>
            <a:chExt cx="10788372" cy="328629"/>
          </a:xfrm>
        </p:grpSpPr>
        <p:graphicFrame>
          <p:nvGraphicFramePr>
            <p:cNvPr id="9" name="Diagram 8">
              <a:extLst>
                <a:ext uri="{FF2B5EF4-FFF2-40B4-BE49-F238E27FC236}">
                  <a16:creationId xmlns:a16="http://schemas.microsoft.com/office/drawing/2014/main" id="{D4CBFED1-1A1F-584A-B3DB-D1B30D526BEF}"/>
                </a:ext>
              </a:extLst>
            </p:cNvPr>
            <p:cNvGraphicFramePr/>
            <p:nvPr>
              <p:extLst/>
            </p:nvPr>
          </p:nvGraphicFramePr>
          <p:xfrm>
            <a:off x="2325189" y="11590"/>
            <a:ext cx="8894258"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E955C1A6-C0B7-0543-8B4F-A5CDCD08245A}"/>
                </a:ext>
              </a:extLst>
            </p:cNvPr>
            <p:cNvGrpSpPr/>
            <p:nvPr/>
          </p:nvGrpSpPr>
          <p:grpSpPr>
            <a:xfrm>
              <a:off x="431075" y="11590"/>
              <a:ext cx="1894114" cy="328629"/>
              <a:chOff x="6954919" y="0"/>
              <a:chExt cx="1894114" cy="328629"/>
            </a:xfrm>
          </p:grpSpPr>
          <p:sp>
            <p:nvSpPr>
              <p:cNvPr id="12" name="Chevron 11">
                <a:extLst>
                  <a:ext uri="{FF2B5EF4-FFF2-40B4-BE49-F238E27FC236}">
                    <a16:creationId xmlns:a16="http://schemas.microsoft.com/office/drawing/2014/main" id="{4A26779A-F6BB-FD43-B16E-5CD008A2E4E4}"/>
                  </a:ext>
                </a:extLst>
              </p:cNvPr>
              <p:cNvSpPr/>
              <p:nvPr/>
            </p:nvSpPr>
            <p:spPr>
              <a:xfrm>
                <a:off x="6954919" y="0"/>
                <a:ext cx="1894114" cy="328629"/>
              </a:xfrm>
              <a:prstGeom prst="chevron">
                <a:avLst/>
              </a:prstGeom>
              <a:ln>
                <a:solidFill>
                  <a:schemeClr val="tx1"/>
                </a:solid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3" name="Chevron 4">
                <a:extLst>
                  <a:ext uri="{FF2B5EF4-FFF2-40B4-BE49-F238E27FC236}">
                    <a16:creationId xmlns:a16="http://schemas.microsoft.com/office/drawing/2014/main" id="{C3E1E1C3-53C0-3749-8C8E-C63483A003F4}"/>
                  </a:ext>
                </a:extLst>
              </p:cNvPr>
              <p:cNvSpPr txBox="1"/>
              <p:nvPr/>
            </p:nvSpPr>
            <p:spPr>
              <a:xfrm>
                <a:off x="7062570" y="0"/>
                <a:ext cx="1729800" cy="3286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Proposed Options</a:t>
                </a:r>
              </a:p>
            </p:txBody>
          </p:sp>
        </p:grpSp>
      </p:grpSp>
      <p:sp>
        <p:nvSpPr>
          <p:cNvPr id="49" name="Rounded Rectangle 48">
            <a:extLst>
              <a:ext uri="{FF2B5EF4-FFF2-40B4-BE49-F238E27FC236}">
                <a16:creationId xmlns:a16="http://schemas.microsoft.com/office/drawing/2014/main" id="{26827527-8602-BE46-9AC6-FBAD84AC0BB8}"/>
              </a:ext>
            </a:extLst>
          </p:cNvPr>
          <p:cNvSpPr/>
          <p:nvPr/>
        </p:nvSpPr>
        <p:spPr>
          <a:xfrm>
            <a:off x="4972051" y="2512947"/>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700" b="1" dirty="0">
                <a:solidFill>
                  <a:schemeClr val="bg1"/>
                </a:solidFill>
              </a:rPr>
              <a:t>RMNCH</a:t>
            </a:r>
          </a:p>
        </p:txBody>
      </p:sp>
      <p:sp>
        <p:nvSpPr>
          <p:cNvPr id="50" name="Oval 49">
            <a:extLst>
              <a:ext uri="{FF2B5EF4-FFF2-40B4-BE49-F238E27FC236}">
                <a16:creationId xmlns:a16="http://schemas.microsoft.com/office/drawing/2014/main" id="{0A986657-184B-9046-B2BD-1F209B64D48C}"/>
              </a:ext>
            </a:extLst>
          </p:cNvPr>
          <p:cNvSpPr/>
          <p:nvPr/>
        </p:nvSpPr>
        <p:spPr>
          <a:xfrm>
            <a:off x="5300457" y="2106010"/>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4ED98500-F612-F04E-86B2-62771659413D}"/>
              </a:ext>
            </a:extLst>
          </p:cNvPr>
          <p:cNvSpPr/>
          <p:nvPr/>
        </p:nvSpPr>
        <p:spPr>
          <a:xfrm>
            <a:off x="4895850" y="1409700"/>
            <a:ext cx="7181850" cy="404811"/>
          </a:xfrm>
          <a:prstGeom prst="round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Intervention categories included in the Essential Health Package</a:t>
            </a:r>
          </a:p>
        </p:txBody>
      </p:sp>
      <p:sp>
        <p:nvSpPr>
          <p:cNvPr id="52" name="Rounded Rectangle 51">
            <a:extLst>
              <a:ext uri="{FF2B5EF4-FFF2-40B4-BE49-F238E27FC236}">
                <a16:creationId xmlns:a16="http://schemas.microsoft.com/office/drawing/2014/main" id="{CF51B2B6-4186-A543-A9AC-40852BC8E6BC}"/>
              </a:ext>
            </a:extLst>
          </p:cNvPr>
          <p:cNvSpPr/>
          <p:nvPr/>
        </p:nvSpPr>
        <p:spPr>
          <a:xfrm>
            <a:off x="6762751" y="2513514"/>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Vaccines</a:t>
            </a:r>
          </a:p>
        </p:txBody>
      </p:sp>
      <p:sp>
        <p:nvSpPr>
          <p:cNvPr id="53" name="Oval 52">
            <a:extLst>
              <a:ext uri="{FF2B5EF4-FFF2-40B4-BE49-F238E27FC236}">
                <a16:creationId xmlns:a16="http://schemas.microsoft.com/office/drawing/2014/main" id="{6EB6BDE8-1906-F44B-B8B3-33F3B83D8F26}"/>
              </a:ext>
            </a:extLst>
          </p:cNvPr>
          <p:cNvSpPr/>
          <p:nvPr/>
        </p:nvSpPr>
        <p:spPr>
          <a:xfrm>
            <a:off x="7091157" y="2106577"/>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C4A90384-FCE6-D241-9F42-0CDF7EF93EC8}"/>
              </a:ext>
            </a:extLst>
          </p:cNvPr>
          <p:cNvSpPr/>
          <p:nvPr/>
        </p:nvSpPr>
        <p:spPr>
          <a:xfrm>
            <a:off x="8591551" y="2523039"/>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Malaria</a:t>
            </a:r>
          </a:p>
        </p:txBody>
      </p:sp>
      <p:sp>
        <p:nvSpPr>
          <p:cNvPr id="55" name="Oval 54">
            <a:extLst>
              <a:ext uri="{FF2B5EF4-FFF2-40B4-BE49-F238E27FC236}">
                <a16:creationId xmlns:a16="http://schemas.microsoft.com/office/drawing/2014/main" id="{6148A530-D3E9-6648-9399-FB4CABFC468A}"/>
              </a:ext>
            </a:extLst>
          </p:cNvPr>
          <p:cNvSpPr/>
          <p:nvPr/>
        </p:nvSpPr>
        <p:spPr>
          <a:xfrm>
            <a:off x="8919957" y="2116102"/>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F5C56198-4447-0440-8D9F-401D606268C8}"/>
              </a:ext>
            </a:extLst>
          </p:cNvPr>
          <p:cNvSpPr/>
          <p:nvPr/>
        </p:nvSpPr>
        <p:spPr>
          <a:xfrm>
            <a:off x="10410826" y="2533131"/>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IMCI</a:t>
            </a:r>
          </a:p>
        </p:txBody>
      </p:sp>
      <p:sp>
        <p:nvSpPr>
          <p:cNvPr id="57" name="Oval 56">
            <a:extLst>
              <a:ext uri="{FF2B5EF4-FFF2-40B4-BE49-F238E27FC236}">
                <a16:creationId xmlns:a16="http://schemas.microsoft.com/office/drawing/2014/main" id="{83708D23-ABB1-5B41-9191-35B230F07845}"/>
              </a:ext>
            </a:extLst>
          </p:cNvPr>
          <p:cNvSpPr/>
          <p:nvPr/>
        </p:nvSpPr>
        <p:spPr>
          <a:xfrm>
            <a:off x="10710657" y="2126194"/>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C3755445-EB9E-9A42-BDF7-CBE3CAF85DD3}"/>
              </a:ext>
            </a:extLst>
          </p:cNvPr>
          <p:cNvSpPr/>
          <p:nvPr/>
        </p:nvSpPr>
        <p:spPr>
          <a:xfrm>
            <a:off x="4972051" y="3922647"/>
            <a:ext cx="1433100" cy="83985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dirty="0">
                <a:solidFill>
                  <a:schemeClr val="bg1"/>
                </a:solidFill>
              </a:rPr>
              <a:t>Community Health</a:t>
            </a:r>
          </a:p>
        </p:txBody>
      </p:sp>
      <p:sp>
        <p:nvSpPr>
          <p:cNvPr id="59" name="Oval 58">
            <a:extLst>
              <a:ext uri="{FF2B5EF4-FFF2-40B4-BE49-F238E27FC236}">
                <a16:creationId xmlns:a16="http://schemas.microsoft.com/office/drawing/2014/main" id="{EC806B6E-5D12-6042-876E-9250BB337859}"/>
              </a:ext>
            </a:extLst>
          </p:cNvPr>
          <p:cNvSpPr/>
          <p:nvPr/>
        </p:nvSpPr>
        <p:spPr>
          <a:xfrm>
            <a:off x="5300457" y="3515710"/>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DEEA8600-FE44-CC4B-8B64-74FE33D3AAE5}"/>
              </a:ext>
            </a:extLst>
          </p:cNvPr>
          <p:cNvSpPr/>
          <p:nvPr/>
        </p:nvSpPr>
        <p:spPr>
          <a:xfrm>
            <a:off x="6762751" y="3923214"/>
            <a:ext cx="1433100" cy="819669"/>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NTDs</a:t>
            </a:r>
          </a:p>
        </p:txBody>
      </p:sp>
      <p:sp>
        <p:nvSpPr>
          <p:cNvPr id="61" name="Oval 60">
            <a:extLst>
              <a:ext uri="{FF2B5EF4-FFF2-40B4-BE49-F238E27FC236}">
                <a16:creationId xmlns:a16="http://schemas.microsoft.com/office/drawing/2014/main" id="{3411853B-44C2-1543-9547-E37893542CD2}"/>
              </a:ext>
            </a:extLst>
          </p:cNvPr>
          <p:cNvSpPr/>
          <p:nvPr/>
        </p:nvSpPr>
        <p:spPr>
          <a:xfrm>
            <a:off x="7091157" y="3516277"/>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73B5FC44-4B34-1C41-BE63-31AA9A37EA58}"/>
              </a:ext>
            </a:extLst>
          </p:cNvPr>
          <p:cNvSpPr/>
          <p:nvPr/>
        </p:nvSpPr>
        <p:spPr>
          <a:xfrm>
            <a:off x="8591551" y="3932739"/>
            <a:ext cx="1433100" cy="819669"/>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HIV/AIDS</a:t>
            </a:r>
          </a:p>
        </p:txBody>
      </p:sp>
      <p:sp>
        <p:nvSpPr>
          <p:cNvPr id="63" name="Oval 62">
            <a:extLst>
              <a:ext uri="{FF2B5EF4-FFF2-40B4-BE49-F238E27FC236}">
                <a16:creationId xmlns:a16="http://schemas.microsoft.com/office/drawing/2014/main" id="{E6E900BD-99CC-CA44-9580-89064E81AFB3}"/>
              </a:ext>
            </a:extLst>
          </p:cNvPr>
          <p:cNvSpPr/>
          <p:nvPr/>
        </p:nvSpPr>
        <p:spPr>
          <a:xfrm>
            <a:off x="8919957" y="3525802"/>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A190E4DB-CC87-F44B-BC55-0A03EF3EB620}"/>
              </a:ext>
            </a:extLst>
          </p:cNvPr>
          <p:cNvSpPr/>
          <p:nvPr/>
        </p:nvSpPr>
        <p:spPr>
          <a:xfrm>
            <a:off x="10410826" y="3942831"/>
            <a:ext cx="1433100" cy="819669"/>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Nutrition</a:t>
            </a:r>
          </a:p>
        </p:txBody>
      </p:sp>
      <p:sp>
        <p:nvSpPr>
          <p:cNvPr id="65" name="Oval 64">
            <a:extLst>
              <a:ext uri="{FF2B5EF4-FFF2-40B4-BE49-F238E27FC236}">
                <a16:creationId xmlns:a16="http://schemas.microsoft.com/office/drawing/2014/main" id="{F03FF127-3B10-3342-8A47-12A3631D9B4B}"/>
              </a:ext>
            </a:extLst>
          </p:cNvPr>
          <p:cNvSpPr/>
          <p:nvPr/>
        </p:nvSpPr>
        <p:spPr>
          <a:xfrm>
            <a:off x="10710657" y="3535894"/>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D33DD434-A875-1E4B-B39D-42DE02B2D3F6}"/>
              </a:ext>
            </a:extLst>
          </p:cNvPr>
          <p:cNvSpPr/>
          <p:nvPr/>
        </p:nvSpPr>
        <p:spPr>
          <a:xfrm>
            <a:off x="5869678" y="5456172"/>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TB</a:t>
            </a:r>
          </a:p>
        </p:txBody>
      </p:sp>
      <p:sp>
        <p:nvSpPr>
          <p:cNvPr id="67" name="Oval 66">
            <a:extLst>
              <a:ext uri="{FF2B5EF4-FFF2-40B4-BE49-F238E27FC236}">
                <a16:creationId xmlns:a16="http://schemas.microsoft.com/office/drawing/2014/main" id="{09D9B8A3-D65C-7E4B-817B-86B6BCA54B81}"/>
              </a:ext>
            </a:extLst>
          </p:cNvPr>
          <p:cNvSpPr/>
          <p:nvPr/>
        </p:nvSpPr>
        <p:spPr>
          <a:xfrm>
            <a:off x="6198084" y="5049235"/>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6F2A1FF1-45AA-7B42-B91D-D925E3702E17}"/>
              </a:ext>
            </a:extLst>
          </p:cNvPr>
          <p:cNvSpPr/>
          <p:nvPr/>
        </p:nvSpPr>
        <p:spPr>
          <a:xfrm>
            <a:off x="7660378" y="5456739"/>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NCDs</a:t>
            </a:r>
          </a:p>
        </p:txBody>
      </p:sp>
      <p:sp>
        <p:nvSpPr>
          <p:cNvPr id="69" name="Oval 68">
            <a:extLst>
              <a:ext uri="{FF2B5EF4-FFF2-40B4-BE49-F238E27FC236}">
                <a16:creationId xmlns:a16="http://schemas.microsoft.com/office/drawing/2014/main" id="{197C118C-CFAC-1945-A636-E9F18D76F17C}"/>
              </a:ext>
            </a:extLst>
          </p:cNvPr>
          <p:cNvSpPr/>
          <p:nvPr/>
        </p:nvSpPr>
        <p:spPr>
          <a:xfrm>
            <a:off x="7988784" y="5049802"/>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ED72F84-A29B-F44B-8CCA-5FD68DC091FD}"/>
              </a:ext>
            </a:extLst>
          </p:cNvPr>
          <p:cNvSpPr/>
          <p:nvPr/>
        </p:nvSpPr>
        <p:spPr>
          <a:xfrm>
            <a:off x="9489178" y="5466264"/>
            <a:ext cx="1433100" cy="744603"/>
          </a:xfrm>
          <a:prstGeom prst="roundRect">
            <a:avLst/>
          </a:prstGeom>
          <a:solidFill>
            <a:schemeClr val="accent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rPr>
              <a:t>Oral Health</a:t>
            </a:r>
          </a:p>
        </p:txBody>
      </p:sp>
      <p:sp>
        <p:nvSpPr>
          <p:cNvPr id="71" name="Oval 70">
            <a:extLst>
              <a:ext uri="{FF2B5EF4-FFF2-40B4-BE49-F238E27FC236}">
                <a16:creationId xmlns:a16="http://schemas.microsoft.com/office/drawing/2014/main" id="{E4CC7A3B-ED74-6A4A-B0A9-6A916D5ACD76}"/>
              </a:ext>
            </a:extLst>
          </p:cNvPr>
          <p:cNvSpPr/>
          <p:nvPr/>
        </p:nvSpPr>
        <p:spPr>
          <a:xfrm>
            <a:off x="9817584" y="5059327"/>
            <a:ext cx="757443" cy="741964"/>
          </a:xfrm>
          <a:prstGeom prst="ellipse">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B5B3BC4-D442-494D-8A03-16FD7EEE72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8190" y="2181890"/>
            <a:ext cx="561975" cy="561975"/>
          </a:xfrm>
          <a:prstGeom prst="rect">
            <a:avLst/>
          </a:prstGeom>
        </p:spPr>
      </p:pic>
      <p:pic>
        <p:nvPicPr>
          <p:cNvPr id="73" name="Picture 72">
            <a:extLst>
              <a:ext uri="{FF2B5EF4-FFF2-40B4-BE49-F238E27FC236}">
                <a16:creationId xmlns:a16="http://schemas.microsoft.com/office/drawing/2014/main" id="{A7DE6D43-134B-B84F-A286-8A51ACA0417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12500"/>
          <a:stretch/>
        </p:blipFill>
        <p:spPr>
          <a:xfrm>
            <a:off x="7212601" y="2244196"/>
            <a:ext cx="533400" cy="466725"/>
          </a:xfrm>
          <a:prstGeom prst="rect">
            <a:avLst/>
          </a:prstGeom>
        </p:spPr>
      </p:pic>
      <p:pic>
        <p:nvPicPr>
          <p:cNvPr id="74" name="Picture 73">
            <a:extLst>
              <a:ext uri="{FF2B5EF4-FFF2-40B4-BE49-F238E27FC236}">
                <a16:creationId xmlns:a16="http://schemas.microsoft.com/office/drawing/2014/main" id="{688EE14C-E091-C841-BF6D-B0CC5FADDC5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13333"/>
          <a:stretch/>
        </p:blipFill>
        <p:spPr>
          <a:xfrm>
            <a:off x="8993776" y="2227129"/>
            <a:ext cx="618215" cy="535786"/>
          </a:xfrm>
          <a:prstGeom prst="rect">
            <a:avLst/>
          </a:prstGeom>
        </p:spPr>
      </p:pic>
      <p:pic>
        <p:nvPicPr>
          <p:cNvPr id="75" name="Picture 74">
            <a:extLst>
              <a:ext uri="{FF2B5EF4-FFF2-40B4-BE49-F238E27FC236}">
                <a16:creationId xmlns:a16="http://schemas.microsoft.com/office/drawing/2014/main" id="{5AB14FD5-CAA7-3149-8479-C4658F0D4BC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14166"/>
          <a:stretch/>
        </p:blipFill>
        <p:spPr>
          <a:xfrm>
            <a:off x="5359652" y="3598711"/>
            <a:ext cx="641098" cy="550275"/>
          </a:xfrm>
          <a:prstGeom prst="rect">
            <a:avLst/>
          </a:prstGeom>
        </p:spPr>
      </p:pic>
      <p:pic>
        <p:nvPicPr>
          <p:cNvPr id="76" name="Picture 75">
            <a:extLst>
              <a:ext uri="{FF2B5EF4-FFF2-40B4-BE49-F238E27FC236}">
                <a16:creationId xmlns:a16="http://schemas.microsoft.com/office/drawing/2014/main" id="{0FA6EB18-0027-3749-AEB9-CA43ECA6629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27361"/>
          <a:stretch/>
        </p:blipFill>
        <p:spPr>
          <a:xfrm>
            <a:off x="10647090" y="2096872"/>
            <a:ext cx="897795" cy="652149"/>
          </a:xfrm>
          <a:prstGeom prst="rect">
            <a:avLst/>
          </a:prstGeom>
        </p:spPr>
      </p:pic>
      <p:pic>
        <p:nvPicPr>
          <p:cNvPr id="77" name="Picture 76">
            <a:extLst>
              <a:ext uri="{FF2B5EF4-FFF2-40B4-BE49-F238E27FC236}">
                <a16:creationId xmlns:a16="http://schemas.microsoft.com/office/drawing/2014/main" id="{ED336C91-5B3E-EB4B-B32A-C181BE30A3E4}"/>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b="26374"/>
          <a:stretch/>
        </p:blipFill>
        <p:spPr>
          <a:xfrm>
            <a:off x="7115124" y="3613183"/>
            <a:ext cx="699185" cy="514778"/>
          </a:xfrm>
          <a:prstGeom prst="rect">
            <a:avLst/>
          </a:prstGeom>
        </p:spPr>
      </p:pic>
      <p:pic>
        <p:nvPicPr>
          <p:cNvPr id="78" name="Picture 77">
            <a:extLst>
              <a:ext uri="{FF2B5EF4-FFF2-40B4-BE49-F238E27FC236}">
                <a16:creationId xmlns:a16="http://schemas.microsoft.com/office/drawing/2014/main" id="{41F1BBB2-3369-2246-B7BA-27CAF0137E4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20965"/>
          <a:stretch/>
        </p:blipFill>
        <p:spPr>
          <a:xfrm>
            <a:off x="8919957" y="3551484"/>
            <a:ext cx="807459" cy="638175"/>
          </a:xfrm>
          <a:prstGeom prst="rect">
            <a:avLst/>
          </a:prstGeom>
        </p:spPr>
      </p:pic>
      <p:pic>
        <p:nvPicPr>
          <p:cNvPr id="79" name="Picture 78">
            <a:extLst>
              <a:ext uri="{FF2B5EF4-FFF2-40B4-BE49-F238E27FC236}">
                <a16:creationId xmlns:a16="http://schemas.microsoft.com/office/drawing/2014/main" id="{A11154D6-5EA7-704A-AEB3-ADD5351F39F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18195"/>
          <a:stretch/>
        </p:blipFill>
        <p:spPr>
          <a:xfrm>
            <a:off x="6280328" y="5135581"/>
            <a:ext cx="637099" cy="521183"/>
          </a:xfrm>
          <a:prstGeom prst="rect">
            <a:avLst/>
          </a:prstGeom>
        </p:spPr>
      </p:pic>
      <p:pic>
        <p:nvPicPr>
          <p:cNvPr id="80" name="Picture 79">
            <a:extLst>
              <a:ext uri="{FF2B5EF4-FFF2-40B4-BE49-F238E27FC236}">
                <a16:creationId xmlns:a16="http://schemas.microsoft.com/office/drawing/2014/main" id="{C7A43333-1B63-5E43-A2DC-5EBBE326B8CA}"/>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15556"/>
          <a:stretch/>
        </p:blipFill>
        <p:spPr>
          <a:xfrm>
            <a:off x="10732815" y="3581400"/>
            <a:ext cx="726201" cy="613236"/>
          </a:xfrm>
          <a:prstGeom prst="rect">
            <a:avLst/>
          </a:prstGeom>
        </p:spPr>
      </p:pic>
      <p:pic>
        <p:nvPicPr>
          <p:cNvPr id="81" name="Picture 80">
            <a:extLst>
              <a:ext uri="{FF2B5EF4-FFF2-40B4-BE49-F238E27FC236}">
                <a16:creationId xmlns:a16="http://schemas.microsoft.com/office/drawing/2014/main" id="{B858D2FE-EEC1-BB4D-B632-B04B16B4ACA8}"/>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b="14865"/>
          <a:stretch/>
        </p:blipFill>
        <p:spPr>
          <a:xfrm>
            <a:off x="8091110" y="5209089"/>
            <a:ext cx="581781" cy="495300"/>
          </a:xfrm>
          <a:prstGeom prst="rect">
            <a:avLst/>
          </a:prstGeom>
        </p:spPr>
      </p:pic>
      <p:pic>
        <p:nvPicPr>
          <p:cNvPr id="82" name="Picture 81">
            <a:extLst>
              <a:ext uri="{FF2B5EF4-FFF2-40B4-BE49-F238E27FC236}">
                <a16:creationId xmlns:a16="http://schemas.microsoft.com/office/drawing/2014/main" id="{DF5591BA-D27F-A24B-A062-E626C9DD7331}"/>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19305"/>
          <a:stretch/>
        </p:blipFill>
        <p:spPr>
          <a:xfrm>
            <a:off x="9817585" y="5112207"/>
            <a:ext cx="792876" cy="639807"/>
          </a:xfrm>
          <a:prstGeom prst="rect">
            <a:avLst/>
          </a:prstGeom>
        </p:spPr>
      </p:pic>
      <p:pic>
        <p:nvPicPr>
          <p:cNvPr id="5" name="Picture 4">
            <a:extLst>
              <a:ext uri="{FF2B5EF4-FFF2-40B4-BE49-F238E27FC236}">
                <a16:creationId xmlns:a16="http://schemas.microsoft.com/office/drawing/2014/main" id="{177AC922-6E80-9F41-BBDA-3C48D3834C7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9003" y="1131654"/>
            <a:ext cx="3098977" cy="5530259"/>
          </a:xfrm>
          <a:prstGeom prst="rect">
            <a:avLst/>
          </a:prstGeom>
        </p:spPr>
      </p:pic>
      <p:cxnSp>
        <p:nvCxnSpPr>
          <p:cNvPr id="8" name="Straight Arrow Connector 7">
            <a:extLst>
              <a:ext uri="{FF2B5EF4-FFF2-40B4-BE49-F238E27FC236}">
                <a16:creationId xmlns:a16="http://schemas.microsoft.com/office/drawing/2014/main" id="{42611B44-2B1F-1642-886B-2001874AB911}"/>
              </a:ext>
            </a:extLst>
          </p:cNvPr>
          <p:cNvCxnSpPr/>
          <p:nvPr/>
        </p:nvCxnSpPr>
        <p:spPr>
          <a:xfrm flipH="1">
            <a:off x="3931285" y="2919426"/>
            <a:ext cx="79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7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52"/>
                                        </p:tgtEl>
                                        <p:attrNameLst>
                                          <p:attrName>style.opacity</p:attrName>
                                        </p:attrNameLst>
                                      </p:cBhvr>
                                      <p:to>
                                        <p:strVal val="0.25"/>
                                      </p:to>
                                    </p:set>
                                    <p:animEffect filter="image" prLst="opacity: 0.25">
                                      <p:cBhvr rctx="IE">
                                        <p:cTn id="10" dur="indefinite"/>
                                        <p:tgtEl>
                                          <p:spTgt spid="52"/>
                                        </p:tgtEl>
                                      </p:cBhvr>
                                    </p:animEffect>
                                  </p:childTnLst>
                                </p:cTn>
                              </p:par>
                              <p:par>
                                <p:cTn id="11" presetID="9" presetClass="emph" presetSubtype="0" grpId="0" nodeType="withEffect">
                                  <p:stCondLst>
                                    <p:cond delay="0"/>
                                  </p:stCondLst>
                                  <p:childTnLst>
                                    <p:set>
                                      <p:cBhvr>
                                        <p:cTn id="12" dur="indefinite"/>
                                        <p:tgtEl>
                                          <p:spTgt spid="53"/>
                                        </p:tgtEl>
                                        <p:attrNameLst>
                                          <p:attrName>style.opacity</p:attrName>
                                        </p:attrNameLst>
                                      </p:cBhvr>
                                      <p:to>
                                        <p:strVal val="0.25"/>
                                      </p:to>
                                    </p:set>
                                    <p:animEffect filter="image" prLst="opacity: 0.25">
                                      <p:cBhvr rctx="IE">
                                        <p:cTn id="13" dur="indefinite"/>
                                        <p:tgtEl>
                                          <p:spTgt spid="53"/>
                                        </p:tgtEl>
                                      </p:cBhvr>
                                    </p:animEffect>
                                  </p:childTnLst>
                                </p:cTn>
                              </p:par>
                              <p:par>
                                <p:cTn id="14" presetID="9" presetClass="emph" presetSubtype="0" grpId="0" nodeType="withEffect">
                                  <p:stCondLst>
                                    <p:cond delay="0"/>
                                  </p:stCondLst>
                                  <p:childTnLst>
                                    <p:set>
                                      <p:cBhvr>
                                        <p:cTn id="15" dur="indefinite"/>
                                        <p:tgtEl>
                                          <p:spTgt spid="54"/>
                                        </p:tgtEl>
                                        <p:attrNameLst>
                                          <p:attrName>style.opacity</p:attrName>
                                        </p:attrNameLst>
                                      </p:cBhvr>
                                      <p:to>
                                        <p:strVal val="0.25"/>
                                      </p:to>
                                    </p:set>
                                    <p:animEffect filter="image" prLst="opacity: 0.25">
                                      <p:cBhvr rctx="IE">
                                        <p:cTn id="16" dur="indefinite"/>
                                        <p:tgtEl>
                                          <p:spTgt spid="54"/>
                                        </p:tgtEl>
                                      </p:cBhvr>
                                    </p:animEffect>
                                  </p:childTnLst>
                                </p:cTn>
                              </p:par>
                              <p:par>
                                <p:cTn id="17" presetID="9" presetClass="emph" presetSubtype="0" grpId="0" nodeType="withEffect">
                                  <p:stCondLst>
                                    <p:cond delay="0"/>
                                  </p:stCondLst>
                                  <p:childTnLst>
                                    <p:set>
                                      <p:cBhvr>
                                        <p:cTn id="18" dur="indefinite"/>
                                        <p:tgtEl>
                                          <p:spTgt spid="55"/>
                                        </p:tgtEl>
                                        <p:attrNameLst>
                                          <p:attrName>style.opacity</p:attrName>
                                        </p:attrNameLst>
                                      </p:cBhvr>
                                      <p:to>
                                        <p:strVal val="0.25"/>
                                      </p:to>
                                    </p:set>
                                    <p:animEffect filter="image" prLst="opacity: 0.25">
                                      <p:cBhvr rctx="IE">
                                        <p:cTn id="19" dur="indefinite"/>
                                        <p:tgtEl>
                                          <p:spTgt spid="55"/>
                                        </p:tgtEl>
                                      </p:cBhvr>
                                    </p:animEffect>
                                  </p:childTnLst>
                                </p:cTn>
                              </p:par>
                              <p:par>
                                <p:cTn id="20" presetID="9" presetClass="emph" presetSubtype="0" grpId="0" nodeType="withEffect">
                                  <p:stCondLst>
                                    <p:cond delay="0"/>
                                  </p:stCondLst>
                                  <p:childTnLst>
                                    <p:set>
                                      <p:cBhvr>
                                        <p:cTn id="21" dur="indefinite"/>
                                        <p:tgtEl>
                                          <p:spTgt spid="56"/>
                                        </p:tgtEl>
                                        <p:attrNameLst>
                                          <p:attrName>style.opacity</p:attrName>
                                        </p:attrNameLst>
                                      </p:cBhvr>
                                      <p:to>
                                        <p:strVal val="0.25"/>
                                      </p:to>
                                    </p:set>
                                    <p:animEffect filter="image" prLst="opacity: 0.25">
                                      <p:cBhvr rctx="IE">
                                        <p:cTn id="22" dur="indefinite"/>
                                        <p:tgtEl>
                                          <p:spTgt spid="56"/>
                                        </p:tgtEl>
                                      </p:cBhvr>
                                    </p:animEffect>
                                  </p:childTnLst>
                                </p:cTn>
                              </p:par>
                              <p:par>
                                <p:cTn id="23" presetID="9" presetClass="emph" presetSubtype="0" grpId="0" nodeType="withEffect">
                                  <p:stCondLst>
                                    <p:cond delay="0"/>
                                  </p:stCondLst>
                                  <p:childTnLst>
                                    <p:set>
                                      <p:cBhvr>
                                        <p:cTn id="24" dur="indefinite"/>
                                        <p:tgtEl>
                                          <p:spTgt spid="57"/>
                                        </p:tgtEl>
                                        <p:attrNameLst>
                                          <p:attrName>style.opacity</p:attrName>
                                        </p:attrNameLst>
                                      </p:cBhvr>
                                      <p:to>
                                        <p:strVal val="0.25"/>
                                      </p:to>
                                    </p:set>
                                    <p:animEffect filter="image" prLst="opacity: 0.25">
                                      <p:cBhvr rctx="IE">
                                        <p:cTn id="25" dur="indefinite"/>
                                        <p:tgtEl>
                                          <p:spTgt spid="57"/>
                                        </p:tgtEl>
                                      </p:cBhvr>
                                    </p:animEffect>
                                  </p:childTnLst>
                                </p:cTn>
                              </p:par>
                              <p:par>
                                <p:cTn id="26" presetID="9" presetClass="emph" presetSubtype="0" grpId="0" nodeType="withEffect">
                                  <p:stCondLst>
                                    <p:cond delay="0"/>
                                  </p:stCondLst>
                                  <p:childTnLst>
                                    <p:set>
                                      <p:cBhvr>
                                        <p:cTn id="27" dur="indefinite"/>
                                        <p:tgtEl>
                                          <p:spTgt spid="60"/>
                                        </p:tgtEl>
                                        <p:attrNameLst>
                                          <p:attrName>style.opacity</p:attrName>
                                        </p:attrNameLst>
                                      </p:cBhvr>
                                      <p:to>
                                        <p:strVal val="0.25"/>
                                      </p:to>
                                    </p:set>
                                    <p:animEffect filter="image" prLst="opacity: 0.25">
                                      <p:cBhvr rctx="IE">
                                        <p:cTn id="28" dur="indefinite"/>
                                        <p:tgtEl>
                                          <p:spTgt spid="60"/>
                                        </p:tgtEl>
                                      </p:cBhvr>
                                    </p:animEffect>
                                  </p:childTnLst>
                                </p:cTn>
                              </p:par>
                              <p:par>
                                <p:cTn id="29" presetID="9" presetClass="emph" presetSubtype="0" grpId="0" nodeType="withEffect">
                                  <p:stCondLst>
                                    <p:cond delay="0"/>
                                  </p:stCondLst>
                                  <p:childTnLst>
                                    <p:set>
                                      <p:cBhvr>
                                        <p:cTn id="30" dur="indefinite"/>
                                        <p:tgtEl>
                                          <p:spTgt spid="62"/>
                                        </p:tgtEl>
                                        <p:attrNameLst>
                                          <p:attrName>style.opacity</p:attrName>
                                        </p:attrNameLst>
                                      </p:cBhvr>
                                      <p:to>
                                        <p:strVal val="0.25"/>
                                      </p:to>
                                    </p:set>
                                    <p:animEffect filter="image" prLst="opacity: 0.25">
                                      <p:cBhvr rctx="IE">
                                        <p:cTn id="31" dur="indefinite"/>
                                        <p:tgtEl>
                                          <p:spTgt spid="62"/>
                                        </p:tgtEl>
                                      </p:cBhvr>
                                    </p:animEffect>
                                  </p:childTnLst>
                                </p:cTn>
                              </p:par>
                              <p:par>
                                <p:cTn id="32" presetID="9" presetClass="emph" presetSubtype="0" grpId="0" nodeType="withEffect">
                                  <p:stCondLst>
                                    <p:cond delay="0"/>
                                  </p:stCondLst>
                                  <p:childTnLst>
                                    <p:set>
                                      <p:cBhvr>
                                        <p:cTn id="33" dur="indefinite"/>
                                        <p:tgtEl>
                                          <p:spTgt spid="63"/>
                                        </p:tgtEl>
                                        <p:attrNameLst>
                                          <p:attrName>style.opacity</p:attrName>
                                        </p:attrNameLst>
                                      </p:cBhvr>
                                      <p:to>
                                        <p:strVal val="0.25"/>
                                      </p:to>
                                    </p:set>
                                    <p:animEffect filter="image" prLst="opacity: 0.25">
                                      <p:cBhvr rctx="IE">
                                        <p:cTn id="34" dur="indefinite"/>
                                        <p:tgtEl>
                                          <p:spTgt spid="63"/>
                                        </p:tgtEl>
                                      </p:cBhvr>
                                    </p:animEffect>
                                  </p:childTnLst>
                                </p:cTn>
                              </p:par>
                              <p:par>
                                <p:cTn id="35" presetID="9" presetClass="emph" presetSubtype="0" grpId="0" nodeType="withEffect">
                                  <p:stCondLst>
                                    <p:cond delay="0"/>
                                  </p:stCondLst>
                                  <p:childTnLst>
                                    <p:set>
                                      <p:cBhvr>
                                        <p:cTn id="36" dur="indefinite"/>
                                        <p:tgtEl>
                                          <p:spTgt spid="64"/>
                                        </p:tgtEl>
                                        <p:attrNameLst>
                                          <p:attrName>style.opacity</p:attrName>
                                        </p:attrNameLst>
                                      </p:cBhvr>
                                      <p:to>
                                        <p:strVal val="0.25"/>
                                      </p:to>
                                    </p:set>
                                    <p:animEffect filter="image" prLst="opacity: 0.25">
                                      <p:cBhvr rctx="IE">
                                        <p:cTn id="37" dur="indefinite"/>
                                        <p:tgtEl>
                                          <p:spTgt spid="64"/>
                                        </p:tgtEl>
                                      </p:cBhvr>
                                    </p:animEffect>
                                  </p:childTnLst>
                                </p:cTn>
                              </p:par>
                              <p:par>
                                <p:cTn id="38" presetID="9" presetClass="emph" presetSubtype="0" grpId="0" nodeType="withEffect">
                                  <p:stCondLst>
                                    <p:cond delay="0"/>
                                  </p:stCondLst>
                                  <p:childTnLst>
                                    <p:set>
                                      <p:cBhvr>
                                        <p:cTn id="39" dur="indefinite"/>
                                        <p:tgtEl>
                                          <p:spTgt spid="65"/>
                                        </p:tgtEl>
                                        <p:attrNameLst>
                                          <p:attrName>style.opacity</p:attrName>
                                        </p:attrNameLst>
                                      </p:cBhvr>
                                      <p:to>
                                        <p:strVal val="0.25"/>
                                      </p:to>
                                    </p:set>
                                    <p:animEffect filter="image" prLst="opacity: 0.25">
                                      <p:cBhvr rctx="IE">
                                        <p:cTn id="40" dur="indefinite"/>
                                        <p:tgtEl>
                                          <p:spTgt spid="65"/>
                                        </p:tgtEl>
                                      </p:cBhvr>
                                    </p:animEffect>
                                  </p:childTnLst>
                                </p:cTn>
                              </p:par>
                              <p:par>
                                <p:cTn id="41" presetID="9" presetClass="emph" presetSubtype="0" grpId="0" nodeType="withEffect">
                                  <p:stCondLst>
                                    <p:cond delay="0"/>
                                  </p:stCondLst>
                                  <p:childTnLst>
                                    <p:set>
                                      <p:cBhvr>
                                        <p:cTn id="42" dur="indefinite"/>
                                        <p:tgtEl>
                                          <p:spTgt spid="68"/>
                                        </p:tgtEl>
                                        <p:attrNameLst>
                                          <p:attrName>style.opacity</p:attrName>
                                        </p:attrNameLst>
                                      </p:cBhvr>
                                      <p:to>
                                        <p:strVal val="0.25"/>
                                      </p:to>
                                    </p:set>
                                    <p:animEffect filter="image" prLst="opacity: 0.25">
                                      <p:cBhvr rctx="IE">
                                        <p:cTn id="43" dur="indefinite"/>
                                        <p:tgtEl>
                                          <p:spTgt spid="68"/>
                                        </p:tgtEl>
                                      </p:cBhvr>
                                    </p:animEffect>
                                  </p:childTnLst>
                                </p:cTn>
                              </p:par>
                              <p:par>
                                <p:cTn id="44" presetID="9" presetClass="emph" presetSubtype="0" grpId="0" nodeType="withEffect">
                                  <p:stCondLst>
                                    <p:cond delay="0"/>
                                  </p:stCondLst>
                                  <p:childTnLst>
                                    <p:set>
                                      <p:cBhvr>
                                        <p:cTn id="45" dur="indefinite"/>
                                        <p:tgtEl>
                                          <p:spTgt spid="69"/>
                                        </p:tgtEl>
                                        <p:attrNameLst>
                                          <p:attrName>style.opacity</p:attrName>
                                        </p:attrNameLst>
                                      </p:cBhvr>
                                      <p:to>
                                        <p:strVal val="0.25"/>
                                      </p:to>
                                    </p:set>
                                    <p:animEffect filter="image" prLst="opacity: 0.25">
                                      <p:cBhvr rctx="IE">
                                        <p:cTn id="46" dur="indefinite"/>
                                        <p:tgtEl>
                                          <p:spTgt spid="69"/>
                                        </p:tgtEl>
                                      </p:cBhvr>
                                    </p:animEffect>
                                  </p:childTnLst>
                                </p:cTn>
                              </p:par>
                              <p:par>
                                <p:cTn id="47" presetID="9" presetClass="emph" presetSubtype="0" grpId="0" nodeType="withEffect">
                                  <p:stCondLst>
                                    <p:cond delay="0"/>
                                  </p:stCondLst>
                                  <p:childTnLst>
                                    <p:set>
                                      <p:cBhvr>
                                        <p:cTn id="48" dur="indefinite"/>
                                        <p:tgtEl>
                                          <p:spTgt spid="70"/>
                                        </p:tgtEl>
                                        <p:attrNameLst>
                                          <p:attrName>style.opacity</p:attrName>
                                        </p:attrNameLst>
                                      </p:cBhvr>
                                      <p:to>
                                        <p:strVal val="0.25"/>
                                      </p:to>
                                    </p:set>
                                    <p:animEffect filter="image" prLst="opacity: 0.25">
                                      <p:cBhvr rctx="IE">
                                        <p:cTn id="49" dur="indefinite"/>
                                        <p:tgtEl>
                                          <p:spTgt spid="70"/>
                                        </p:tgtEl>
                                      </p:cBhvr>
                                    </p:animEffect>
                                  </p:childTnLst>
                                </p:cTn>
                              </p:par>
                              <p:par>
                                <p:cTn id="50" presetID="9" presetClass="emph" presetSubtype="0" grpId="0" nodeType="withEffect">
                                  <p:stCondLst>
                                    <p:cond delay="0"/>
                                  </p:stCondLst>
                                  <p:childTnLst>
                                    <p:set>
                                      <p:cBhvr>
                                        <p:cTn id="51" dur="indefinite"/>
                                        <p:tgtEl>
                                          <p:spTgt spid="71"/>
                                        </p:tgtEl>
                                        <p:attrNameLst>
                                          <p:attrName>style.opacity</p:attrName>
                                        </p:attrNameLst>
                                      </p:cBhvr>
                                      <p:to>
                                        <p:strVal val="0.25"/>
                                      </p:to>
                                    </p:set>
                                    <p:animEffect filter="image" prLst="opacity: 0.25">
                                      <p:cBhvr rctx="IE">
                                        <p:cTn id="52" dur="indefinite"/>
                                        <p:tgtEl>
                                          <p:spTgt spid="71"/>
                                        </p:tgtEl>
                                      </p:cBhvr>
                                    </p:animEffect>
                                  </p:childTnLst>
                                </p:cTn>
                              </p:par>
                              <p:par>
                                <p:cTn id="53" presetID="9" presetClass="emph" presetSubtype="0" nodeType="withEffect">
                                  <p:stCondLst>
                                    <p:cond delay="0"/>
                                  </p:stCondLst>
                                  <p:childTnLst>
                                    <p:set>
                                      <p:cBhvr>
                                        <p:cTn id="54" dur="indefinite"/>
                                        <p:tgtEl>
                                          <p:spTgt spid="73"/>
                                        </p:tgtEl>
                                        <p:attrNameLst>
                                          <p:attrName>style.opacity</p:attrName>
                                        </p:attrNameLst>
                                      </p:cBhvr>
                                      <p:to>
                                        <p:strVal val="0.25"/>
                                      </p:to>
                                    </p:set>
                                    <p:animEffect filter="image" prLst="opacity: 0.25">
                                      <p:cBhvr rctx="IE">
                                        <p:cTn id="55" dur="indefinite"/>
                                        <p:tgtEl>
                                          <p:spTgt spid="73"/>
                                        </p:tgtEl>
                                      </p:cBhvr>
                                    </p:animEffect>
                                  </p:childTnLst>
                                </p:cTn>
                              </p:par>
                              <p:par>
                                <p:cTn id="56" presetID="9" presetClass="emph" presetSubtype="0" nodeType="withEffect">
                                  <p:stCondLst>
                                    <p:cond delay="0"/>
                                  </p:stCondLst>
                                  <p:childTnLst>
                                    <p:set>
                                      <p:cBhvr>
                                        <p:cTn id="57" dur="indefinite"/>
                                        <p:tgtEl>
                                          <p:spTgt spid="74"/>
                                        </p:tgtEl>
                                        <p:attrNameLst>
                                          <p:attrName>style.opacity</p:attrName>
                                        </p:attrNameLst>
                                      </p:cBhvr>
                                      <p:to>
                                        <p:strVal val="0.25"/>
                                      </p:to>
                                    </p:set>
                                    <p:animEffect filter="image" prLst="opacity: 0.25">
                                      <p:cBhvr rctx="IE">
                                        <p:cTn id="58" dur="indefinite"/>
                                        <p:tgtEl>
                                          <p:spTgt spid="74"/>
                                        </p:tgtEl>
                                      </p:cBhvr>
                                    </p:animEffect>
                                  </p:childTnLst>
                                </p:cTn>
                              </p:par>
                              <p:par>
                                <p:cTn id="59" presetID="9" presetClass="emph" presetSubtype="0" nodeType="withEffect">
                                  <p:stCondLst>
                                    <p:cond delay="0"/>
                                  </p:stCondLst>
                                  <p:childTnLst>
                                    <p:set>
                                      <p:cBhvr>
                                        <p:cTn id="60" dur="indefinite"/>
                                        <p:tgtEl>
                                          <p:spTgt spid="76"/>
                                        </p:tgtEl>
                                        <p:attrNameLst>
                                          <p:attrName>style.opacity</p:attrName>
                                        </p:attrNameLst>
                                      </p:cBhvr>
                                      <p:to>
                                        <p:strVal val="0.25"/>
                                      </p:to>
                                    </p:set>
                                    <p:animEffect filter="image" prLst="opacity: 0.25">
                                      <p:cBhvr rctx="IE">
                                        <p:cTn id="61" dur="indefinite"/>
                                        <p:tgtEl>
                                          <p:spTgt spid="76"/>
                                        </p:tgtEl>
                                      </p:cBhvr>
                                    </p:animEffect>
                                  </p:childTnLst>
                                </p:cTn>
                              </p:par>
                              <p:par>
                                <p:cTn id="62" presetID="9" presetClass="emph" presetSubtype="0" nodeType="withEffect">
                                  <p:stCondLst>
                                    <p:cond delay="0"/>
                                  </p:stCondLst>
                                  <p:childTnLst>
                                    <p:set>
                                      <p:cBhvr>
                                        <p:cTn id="63" dur="indefinite"/>
                                        <p:tgtEl>
                                          <p:spTgt spid="78"/>
                                        </p:tgtEl>
                                        <p:attrNameLst>
                                          <p:attrName>style.opacity</p:attrName>
                                        </p:attrNameLst>
                                      </p:cBhvr>
                                      <p:to>
                                        <p:strVal val="0.25"/>
                                      </p:to>
                                    </p:set>
                                    <p:animEffect filter="image" prLst="opacity: 0.25">
                                      <p:cBhvr rctx="IE">
                                        <p:cTn id="64" dur="indefinite"/>
                                        <p:tgtEl>
                                          <p:spTgt spid="78"/>
                                        </p:tgtEl>
                                      </p:cBhvr>
                                    </p:animEffect>
                                  </p:childTnLst>
                                </p:cTn>
                              </p:par>
                              <p:par>
                                <p:cTn id="65" presetID="9" presetClass="emph" presetSubtype="0" nodeType="withEffect">
                                  <p:stCondLst>
                                    <p:cond delay="0"/>
                                  </p:stCondLst>
                                  <p:childTnLst>
                                    <p:set>
                                      <p:cBhvr>
                                        <p:cTn id="66" dur="indefinite"/>
                                        <p:tgtEl>
                                          <p:spTgt spid="80"/>
                                        </p:tgtEl>
                                        <p:attrNameLst>
                                          <p:attrName>style.opacity</p:attrName>
                                        </p:attrNameLst>
                                      </p:cBhvr>
                                      <p:to>
                                        <p:strVal val="0.25"/>
                                      </p:to>
                                    </p:set>
                                    <p:animEffect filter="image" prLst="opacity: 0.25">
                                      <p:cBhvr rctx="IE">
                                        <p:cTn id="67" dur="indefinite"/>
                                        <p:tgtEl>
                                          <p:spTgt spid="80"/>
                                        </p:tgtEl>
                                      </p:cBhvr>
                                    </p:animEffect>
                                  </p:childTnLst>
                                </p:cTn>
                              </p:par>
                              <p:par>
                                <p:cTn id="68" presetID="9" presetClass="emph" presetSubtype="0" nodeType="withEffect">
                                  <p:stCondLst>
                                    <p:cond delay="0"/>
                                  </p:stCondLst>
                                  <p:childTnLst>
                                    <p:set>
                                      <p:cBhvr>
                                        <p:cTn id="69" dur="indefinite"/>
                                        <p:tgtEl>
                                          <p:spTgt spid="81"/>
                                        </p:tgtEl>
                                        <p:attrNameLst>
                                          <p:attrName>style.opacity</p:attrName>
                                        </p:attrNameLst>
                                      </p:cBhvr>
                                      <p:to>
                                        <p:strVal val="0.25"/>
                                      </p:to>
                                    </p:set>
                                    <p:animEffect filter="image" prLst="opacity: 0.25">
                                      <p:cBhvr rctx="IE">
                                        <p:cTn id="70" dur="indefinite"/>
                                        <p:tgtEl>
                                          <p:spTgt spid="81"/>
                                        </p:tgtEl>
                                      </p:cBhvr>
                                    </p:animEffect>
                                  </p:childTnLst>
                                </p:cTn>
                              </p:par>
                              <p:par>
                                <p:cTn id="71" presetID="9" presetClass="emph" presetSubtype="0" nodeType="withEffect">
                                  <p:stCondLst>
                                    <p:cond delay="0"/>
                                  </p:stCondLst>
                                  <p:childTnLst>
                                    <p:set>
                                      <p:cBhvr>
                                        <p:cTn id="72" dur="indefinite"/>
                                        <p:tgtEl>
                                          <p:spTgt spid="82"/>
                                        </p:tgtEl>
                                        <p:attrNameLst>
                                          <p:attrName>style.opacity</p:attrName>
                                        </p:attrNameLst>
                                      </p:cBhvr>
                                      <p:to>
                                        <p:strVal val="0.25"/>
                                      </p:to>
                                    </p:set>
                                    <p:animEffect filter="image" prLst="opacity: 0.25">
                                      <p:cBhvr rctx="IE">
                                        <p:cTn id="73" dur="indefinite"/>
                                        <p:tgtEl>
                                          <p:spTgt spid="82"/>
                                        </p:tgtEl>
                                      </p:cBhvr>
                                    </p:animEffect>
                                  </p:childTnLst>
                                </p:cTn>
                              </p:par>
                              <p:par>
                                <p:cTn id="74" presetID="9" presetClass="emph" presetSubtype="0" grpId="0" nodeType="withEffect">
                                  <p:stCondLst>
                                    <p:cond delay="0"/>
                                  </p:stCondLst>
                                  <p:childTnLst>
                                    <p:set>
                                      <p:cBhvr>
                                        <p:cTn id="75" dur="indefinite"/>
                                        <p:tgtEl>
                                          <p:spTgt spid="58"/>
                                        </p:tgtEl>
                                        <p:attrNameLst>
                                          <p:attrName>style.opacity</p:attrName>
                                        </p:attrNameLst>
                                      </p:cBhvr>
                                      <p:to>
                                        <p:strVal val="0.25"/>
                                      </p:to>
                                    </p:set>
                                    <p:animEffect filter="image" prLst="opacity: 0.25">
                                      <p:cBhvr rctx="IE">
                                        <p:cTn id="76" dur="indefinite"/>
                                        <p:tgtEl>
                                          <p:spTgt spid="58"/>
                                        </p:tgtEl>
                                      </p:cBhvr>
                                    </p:animEffect>
                                  </p:childTnLst>
                                </p:cTn>
                              </p:par>
                              <p:par>
                                <p:cTn id="77" presetID="9" presetClass="emph" presetSubtype="0" grpId="0" nodeType="withEffect">
                                  <p:stCondLst>
                                    <p:cond delay="0"/>
                                  </p:stCondLst>
                                  <p:childTnLst>
                                    <p:set>
                                      <p:cBhvr>
                                        <p:cTn id="78" dur="indefinite"/>
                                        <p:tgtEl>
                                          <p:spTgt spid="59"/>
                                        </p:tgtEl>
                                        <p:attrNameLst>
                                          <p:attrName>style.opacity</p:attrName>
                                        </p:attrNameLst>
                                      </p:cBhvr>
                                      <p:to>
                                        <p:strVal val="0.25"/>
                                      </p:to>
                                    </p:set>
                                    <p:animEffect filter="image" prLst="opacity: 0.25">
                                      <p:cBhvr rctx="IE">
                                        <p:cTn id="79" dur="indefinite"/>
                                        <p:tgtEl>
                                          <p:spTgt spid="59"/>
                                        </p:tgtEl>
                                      </p:cBhvr>
                                    </p:animEffect>
                                  </p:childTnLst>
                                </p:cTn>
                              </p:par>
                              <p:par>
                                <p:cTn id="80" presetID="9" presetClass="emph" presetSubtype="0" grpId="0" nodeType="withEffect">
                                  <p:stCondLst>
                                    <p:cond delay="0"/>
                                  </p:stCondLst>
                                  <p:childTnLst>
                                    <p:set>
                                      <p:cBhvr>
                                        <p:cTn id="81" dur="indefinite"/>
                                        <p:tgtEl>
                                          <p:spTgt spid="66"/>
                                        </p:tgtEl>
                                        <p:attrNameLst>
                                          <p:attrName>style.opacity</p:attrName>
                                        </p:attrNameLst>
                                      </p:cBhvr>
                                      <p:to>
                                        <p:strVal val="0.25"/>
                                      </p:to>
                                    </p:set>
                                    <p:animEffect filter="image" prLst="opacity: 0.25">
                                      <p:cBhvr rctx="IE">
                                        <p:cTn id="82" dur="indefinite"/>
                                        <p:tgtEl>
                                          <p:spTgt spid="66"/>
                                        </p:tgtEl>
                                      </p:cBhvr>
                                    </p:animEffect>
                                  </p:childTnLst>
                                </p:cTn>
                              </p:par>
                              <p:par>
                                <p:cTn id="83" presetID="9" presetClass="emph" presetSubtype="0" grpId="0" nodeType="withEffect">
                                  <p:stCondLst>
                                    <p:cond delay="0"/>
                                  </p:stCondLst>
                                  <p:childTnLst>
                                    <p:set>
                                      <p:cBhvr>
                                        <p:cTn id="84" dur="indefinite"/>
                                        <p:tgtEl>
                                          <p:spTgt spid="67"/>
                                        </p:tgtEl>
                                        <p:attrNameLst>
                                          <p:attrName>style.opacity</p:attrName>
                                        </p:attrNameLst>
                                      </p:cBhvr>
                                      <p:to>
                                        <p:strVal val="0.25"/>
                                      </p:to>
                                    </p:set>
                                    <p:animEffect filter="image" prLst="opacity: 0.25">
                                      <p:cBhvr rctx="IE">
                                        <p:cTn id="85" dur="indefinite"/>
                                        <p:tgtEl>
                                          <p:spTgt spid="67"/>
                                        </p:tgtEl>
                                      </p:cBhvr>
                                    </p:animEffect>
                                  </p:childTnLst>
                                </p:cTn>
                              </p:par>
                              <p:par>
                                <p:cTn id="86" presetID="9" presetClass="emph" presetSubtype="0" nodeType="withEffect">
                                  <p:stCondLst>
                                    <p:cond delay="0"/>
                                  </p:stCondLst>
                                  <p:childTnLst>
                                    <p:set>
                                      <p:cBhvr>
                                        <p:cTn id="87" dur="indefinite"/>
                                        <p:tgtEl>
                                          <p:spTgt spid="75"/>
                                        </p:tgtEl>
                                        <p:attrNameLst>
                                          <p:attrName>style.opacity</p:attrName>
                                        </p:attrNameLst>
                                      </p:cBhvr>
                                      <p:to>
                                        <p:strVal val="0.25"/>
                                      </p:to>
                                    </p:set>
                                    <p:animEffect filter="image" prLst="opacity: 0.25">
                                      <p:cBhvr rctx="IE">
                                        <p:cTn id="88" dur="indefinite"/>
                                        <p:tgtEl>
                                          <p:spTgt spid="75"/>
                                        </p:tgtEl>
                                      </p:cBhvr>
                                    </p:animEffect>
                                  </p:childTnLst>
                                </p:cTn>
                              </p:par>
                              <p:par>
                                <p:cTn id="89" presetID="9" presetClass="emph" presetSubtype="0" nodeType="withEffect">
                                  <p:stCondLst>
                                    <p:cond delay="0"/>
                                  </p:stCondLst>
                                  <p:childTnLst>
                                    <p:set>
                                      <p:cBhvr>
                                        <p:cTn id="90" dur="indefinite"/>
                                        <p:tgtEl>
                                          <p:spTgt spid="79"/>
                                        </p:tgtEl>
                                        <p:attrNameLst>
                                          <p:attrName>style.opacity</p:attrName>
                                        </p:attrNameLst>
                                      </p:cBhvr>
                                      <p:to>
                                        <p:strVal val="0.25"/>
                                      </p:to>
                                    </p:set>
                                    <p:animEffect filter="image" prLst="opacity: 0.25">
                                      <p:cBhvr rctx="IE">
                                        <p:cTn id="91" dur="indefinite"/>
                                        <p:tgtEl>
                                          <p:spTgt spid="79"/>
                                        </p:tgtEl>
                                      </p:cBhvr>
                                    </p:animEffect>
                                  </p:childTnLst>
                                </p:cTn>
                              </p:par>
                              <p:par>
                                <p:cTn id="92" presetID="9" presetClass="emph" presetSubtype="0" nodeType="withEffect">
                                  <p:stCondLst>
                                    <p:cond delay="0"/>
                                  </p:stCondLst>
                                  <p:childTnLst>
                                    <p:set>
                                      <p:cBhvr>
                                        <p:cTn id="93" dur="indefinite"/>
                                        <p:tgtEl>
                                          <p:spTgt spid="77"/>
                                        </p:tgtEl>
                                        <p:attrNameLst>
                                          <p:attrName>style.opacity</p:attrName>
                                        </p:attrNameLst>
                                      </p:cBhvr>
                                      <p:to>
                                        <p:strVal val="0.25"/>
                                      </p:to>
                                    </p:set>
                                    <p:animEffect filter="image" prLst="opacity: 0.25">
                                      <p:cBhvr rctx="IE">
                                        <p:cTn id="94" dur="indefinite"/>
                                        <p:tgtEl>
                                          <p:spTgt spid="77"/>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blinds(horizontal)">
                                      <p:cBhvr>
                                        <p:cTn id="99" dur="500"/>
                                        <p:tgtEl>
                                          <p:spTgt spid="8"/>
                                        </p:tgtEl>
                                      </p:cBhvr>
                                    </p:animEffect>
                                  </p:childTnLst>
                                </p:cTn>
                              </p:par>
                              <p:par>
                                <p:cTn id="100" presetID="3" presetClass="entr" presetSubtype="10" fill="hold" nodeType="with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blinds(horizontal)">
                                      <p:cBhvr>
                                        <p:cTn id="10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2" grpId="0" animBg="1"/>
      <p:bldP spid="53" grpId="0" animBg="1"/>
      <p:bldP spid="54" grpId="0" animBg="1"/>
      <p:bldP spid="55" grpId="0" animBg="1"/>
      <p:bldP spid="56" grpId="0" animBg="1"/>
      <p:bldP spid="57" grpId="0" animBg="1"/>
      <p:bldP spid="58" grpId="0" animBg="1"/>
      <p:bldP spid="59"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288A19-259D-DD46-9275-1C8D59AF0728}"/>
              </a:ext>
            </a:extLst>
          </p:cNvPr>
          <p:cNvPicPr>
            <a:picLocks noChangeAspect="1"/>
          </p:cNvPicPr>
          <p:nvPr/>
        </p:nvPicPr>
        <p:blipFill>
          <a:blip r:embed="rId3"/>
          <a:stretch>
            <a:fillRect/>
          </a:stretch>
        </p:blipFill>
        <p:spPr>
          <a:xfrm>
            <a:off x="2212238" y="1405212"/>
            <a:ext cx="7826205" cy="4242123"/>
          </a:xfrm>
          <a:prstGeom prst="rect">
            <a:avLst/>
          </a:prstGeom>
          <a:ln>
            <a:solidFill>
              <a:schemeClr val="bg1">
                <a:lumMod val="75000"/>
              </a:schemeClr>
            </a:solidFill>
          </a:ln>
        </p:spPr>
      </p:pic>
      <p:sp>
        <p:nvSpPr>
          <p:cNvPr id="10" name="TextBox 9">
            <a:extLst>
              <a:ext uri="{FF2B5EF4-FFF2-40B4-BE49-F238E27FC236}">
                <a16:creationId xmlns:a16="http://schemas.microsoft.com/office/drawing/2014/main" id="{84FCBBF5-E8F0-FC4D-8EB7-1F81242E0095}"/>
              </a:ext>
            </a:extLst>
          </p:cNvPr>
          <p:cNvSpPr txBox="1"/>
          <p:nvPr/>
        </p:nvSpPr>
        <p:spPr>
          <a:xfrm>
            <a:off x="2889355" y="5751018"/>
            <a:ext cx="6471970" cy="584775"/>
          </a:xfrm>
          <a:prstGeom prst="rect">
            <a:avLst/>
          </a:prstGeom>
          <a:noFill/>
        </p:spPr>
        <p:txBody>
          <a:bodyPr wrap="square" rtlCol="0">
            <a:spAutoFit/>
          </a:bodyPr>
          <a:lstStyle/>
          <a:p>
            <a:pPr algn="ctr"/>
            <a:r>
              <a:rPr lang="en-US" sz="1600" b="1" dirty="0"/>
              <a:t>Figure: Current Drug and ORT Budget Allocation in Malawi (FY 2018/19) – prior to the formula</a:t>
            </a:r>
          </a:p>
        </p:txBody>
      </p:sp>
      <p:sp>
        <p:nvSpPr>
          <p:cNvPr id="3" name="Slide Number Placeholder 2"/>
          <p:cNvSpPr>
            <a:spLocks noGrp="1"/>
          </p:cNvSpPr>
          <p:nvPr>
            <p:ph type="sldNum" sz="quarter" idx="12"/>
          </p:nvPr>
        </p:nvSpPr>
        <p:spPr/>
        <p:txBody>
          <a:bodyPr/>
          <a:lstStyle/>
          <a:p>
            <a:fld id="{E35D83CA-0F81-D447-ABB7-24B0572A7482}" type="slidenum">
              <a:rPr lang="en-US" smtClean="0"/>
              <a:t>5</a:t>
            </a:fld>
            <a:endParaRPr lang="en-US"/>
          </a:p>
        </p:txBody>
      </p:sp>
      <p:sp>
        <p:nvSpPr>
          <p:cNvPr id="4" name="TextBox 3">
            <a:extLst>
              <a:ext uri="{FF2B5EF4-FFF2-40B4-BE49-F238E27FC236}">
                <a16:creationId xmlns:a16="http://schemas.microsoft.com/office/drawing/2014/main" id="{C0610332-BA4D-C249-9C45-B78AF0A0A19B}"/>
              </a:ext>
            </a:extLst>
          </p:cNvPr>
          <p:cNvSpPr txBox="1"/>
          <p:nvPr/>
        </p:nvSpPr>
        <p:spPr>
          <a:xfrm>
            <a:off x="2463115" y="6273225"/>
            <a:ext cx="7952062" cy="584775"/>
          </a:xfrm>
          <a:prstGeom prst="rect">
            <a:avLst/>
          </a:prstGeom>
          <a:noFill/>
        </p:spPr>
        <p:txBody>
          <a:bodyPr wrap="square" rtlCol="0">
            <a:spAutoFit/>
          </a:bodyPr>
          <a:lstStyle/>
          <a:p>
            <a:r>
              <a:rPr lang="en-US" sz="1600" i="1" dirty="0"/>
              <a:t>Note: District names have been anonymized to maintain focus on the fairness of the logic behind the allocations rather than the outcomes</a:t>
            </a:r>
          </a:p>
        </p:txBody>
      </p:sp>
      <p:sp>
        <p:nvSpPr>
          <p:cNvPr id="12" name="Title 1">
            <a:extLst>
              <a:ext uri="{FF2B5EF4-FFF2-40B4-BE49-F238E27FC236}">
                <a16:creationId xmlns:a16="http://schemas.microsoft.com/office/drawing/2014/main" id="{456F7E5C-2BF0-D342-A321-D4F893AFFB07}"/>
              </a:ext>
            </a:extLst>
          </p:cNvPr>
          <p:cNvSpPr>
            <a:spLocks noGrp="1"/>
          </p:cNvSpPr>
          <p:nvPr>
            <p:ph type="title"/>
          </p:nvPr>
        </p:nvSpPr>
        <p:spPr>
          <a:xfrm>
            <a:off x="838200" y="0"/>
            <a:ext cx="10246895" cy="1034520"/>
          </a:xfrm>
        </p:spPr>
        <p:txBody>
          <a:bodyPr/>
          <a:lstStyle/>
          <a:p>
            <a:pPr algn="ctr"/>
            <a:r>
              <a:rPr lang="en-US" dirty="0"/>
              <a:t>Resource Allocation (2018/19)</a:t>
            </a:r>
          </a:p>
        </p:txBody>
      </p:sp>
      <p:graphicFrame>
        <p:nvGraphicFramePr>
          <p:cNvPr id="13" name="Diagram 12">
            <a:extLst>
              <a:ext uri="{FF2B5EF4-FFF2-40B4-BE49-F238E27FC236}">
                <a16:creationId xmlns:a16="http://schemas.microsoft.com/office/drawing/2014/main" id="{C8A6BD2E-8055-194A-96F4-F3230DB50F02}"/>
              </a:ext>
            </a:extLst>
          </p:cNvPr>
          <p:cNvGraphicFramePr/>
          <p:nvPr>
            <p:extLst>
              <p:ext uri="{D42A27DB-BD31-4B8C-83A1-F6EECF244321}">
                <p14:modId xmlns:p14="http://schemas.microsoft.com/office/powerpoint/2010/main" val="2483501499"/>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766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DDB7-7A4F-0D4C-B545-893D464BF3EF}"/>
              </a:ext>
            </a:extLst>
          </p:cNvPr>
          <p:cNvSpPr>
            <a:spLocks noGrp="1"/>
          </p:cNvSpPr>
          <p:nvPr>
            <p:ph type="title"/>
          </p:nvPr>
        </p:nvSpPr>
        <p:spPr/>
        <p:txBody>
          <a:bodyPr/>
          <a:lstStyle/>
          <a:p>
            <a:pPr algn="ctr"/>
            <a:r>
              <a:rPr lang="en-US" dirty="0"/>
              <a:t>Rationale for Formula Funding</a:t>
            </a:r>
          </a:p>
        </p:txBody>
      </p:sp>
      <p:sp>
        <p:nvSpPr>
          <p:cNvPr id="3" name="Content Placeholder 2">
            <a:extLst>
              <a:ext uri="{FF2B5EF4-FFF2-40B4-BE49-F238E27FC236}">
                <a16:creationId xmlns:a16="http://schemas.microsoft.com/office/drawing/2014/main" id="{AFC01A0C-1DAB-404E-AD9E-019170666E9C}"/>
              </a:ext>
            </a:extLst>
          </p:cNvPr>
          <p:cNvSpPr>
            <a:spLocks noGrp="1"/>
          </p:cNvSpPr>
          <p:nvPr>
            <p:ph idx="1"/>
          </p:nvPr>
        </p:nvSpPr>
        <p:spPr>
          <a:xfrm>
            <a:off x="2573682" y="1544031"/>
            <a:ext cx="6775929" cy="4605867"/>
          </a:xfrm>
        </p:spPr>
        <p:txBody>
          <a:bodyPr>
            <a:normAutofit/>
          </a:bodyPr>
          <a:lstStyle/>
          <a:p>
            <a:pPr marL="0" indent="0">
              <a:buNone/>
            </a:pPr>
            <a:endParaRPr lang="en-US" b="1" dirty="0"/>
          </a:p>
          <a:p>
            <a:pPr marL="385763" indent="-385763">
              <a:buFont typeface="+mj-lt"/>
              <a:buAutoNum type="arabicPeriod"/>
            </a:pPr>
            <a:r>
              <a:rPr lang="en-US" sz="3200" b="1" dirty="0">
                <a:solidFill>
                  <a:srgbClr val="FF0000"/>
                </a:solidFill>
              </a:rPr>
              <a:t>Efficiency</a:t>
            </a:r>
            <a:r>
              <a:rPr lang="en-US" sz="3200" dirty="0">
                <a:solidFill>
                  <a:srgbClr val="FF0000"/>
                </a:solidFill>
              </a:rPr>
              <a:t>: </a:t>
            </a:r>
            <a:r>
              <a:rPr lang="en-US" sz="3200" dirty="0"/>
              <a:t>Allocative and Managerial</a:t>
            </a:r>
          </a:p>
          <a:p>
            <a:pPr marL="385763" indent="-385763">
              <a:buFont typeface="+mj-lt"/>
              <a:buAutoNum type="arabicPeriod"/>
            </a:pPr>
            <a:r>
              <a:rPr lang="en-US" sz="3200" b="1" dirty="0">
                <a:solidFill>
                  <a:srgbClr val="FF0000"/>
                </a:solidFill>
              </a:rPr>
              <a:t>Equity</a:t>
            </a:r>
            <a:r>
              <a:rPr lang="en-US" sz="3200" dirty="0">
                <a:solidFill>
                  <a:srgbClr val="FF0000"/>
                </a:solidFill>
              </a:rPr>
              <a:t>: </a:t>
            </a:r>
            <a:r>
              <a:rPr lang="en-US" sz="3200" dirty="0"/>
              <a:t>Horizontal and Vertical</a:t>
            </a:r>
          </a:p>
          <a:p>
            <a:pPr marL="385763" indent="-385763">
              <a:buFont typeface="+mj-lt"/>
              <a:buAutoNum type="arabicPeriod"/>
            </a:pPr>
            <a:r>
              <a:rPr lang="en-US" sz="3200" b="1" dirty="0">
                <a:solidFill>
                  <a:srgbClr val="FF0000"/>
                </a:solidFill>
              </a:rPr>
              <a:t>Political</a:t>
            </a:r>
            <a:r>
              <a:rPr lang="en-US" sz="3200" dirty="0">
                <a:solidFill>
                  <a:srgbClr val="FF0000"/>
                </a:solidFill>
              </a:rPr>
              <a:t> </a:t>
            </a:r>
            <a:r>
              <a:rPr lang="en-US" sz="3200" b="1" dirty="0">
                <a:solidFill>
                  <a:srgbClr val="FF0000"/>
                </a:solidFill>
              </a:rPr>
              <a:t>considerations</a:t>
            </a:r>
            <a:endParaRPr lang="en-US" sz="3200" dirty="0"/>
          </a:p>
          <a:p>
            <a:pPr marL="385763" indent="-385763">
              <a:buFont typeface="+mj-lt"/>
              <a:buAutoNum type="arabicPeriod"/>
            </a:pPr>
            <a:endParaRPr lang="en-US" dirty="0"/>
          </a:p>
        </p:txBody>
      </p:sp>
      <p:sp>
        <p:nvSpPr>
          <p:cNvPr id="4" name="Slide Number Placeholder 3"/>
          <p:cNvSpPr>
            <a:spLocks noGrp="1"/>
          </p:cNvSpPr>
          <p:nvPr>
            <p:ph type="sldNum" sz="quarter" idx="12"/>
          </p:nvPr>
        </p:nvSpPr>
        <p:spPr/>
        <p:txBody>
          <a:bodyPr/>
          <a:lstStyle/>
          <a:p>
            <a:fld id="{E35D83CA-0F81-D447-ABB7-24B0572A7482}" type="slidenum">
              <a:rPr lang="en-US" smtClean="0"/>
              <a:t>6</a:t>
            </a:fld>
            <a:endParaRPr lang="en-US"/>
          </a:p>
        </p:txBody>
      </p:sp>
      <p:graphicFrame>
        <p:nvGraphicFramePr>
          <p:cNvPr id="5" name="Diagram 4">
            <a:extLst>
              <a:ext uri="{FF2B5EF4-FFF2-40B4-BE49-F238E27FC236}">
                <a16:creationId xmlns:a16="http://schemas.microsoft.com/office/drawing/2014/main" id="{60312A84-44F9-8F46-9F74-4D38B10BACE2}"/>
              </a:ext>
            </a:extLst>
          </p:cNvPr>
          <p:cNvGraphicFramePr/>
          <p:nvPr>
            <p:extLst>
              <p:ext uri="{D42A27DB-BD31-4B8C-83A1-F6EECF244321}">
                <p14:modId xmlns:p14="http://schemas.microsoft.com/office/powerpoint/2010/main" val="2739272366"/>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8582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00299-D57E-0643-8E01-50371C4761C9}"/>
              </a:ext>
            </a:extLst>
          </p:cNvPr>
          <p:cNvSpPr>
            <a:spLocks noGrp="1"/>
          </p:cNvSpPr>
          <p:nvPr>
            <p:ph type="title"/>
          </p:nvPr>
        </p:nvSpPr>
        <p:spPr>
          <a:xfrm>
            <a:off x="2160216" y="0"/>
            <a:ext cx="7886700" cy="994172"/>
          </a:xfrm>
        </p:spPr>
        <p:txBody>
          <a:bodyPr/>
          <a:lstStyle/>
          <a:p>
            <a:pPr algn="ctr"/>
            <a:r>
              <a:rPr lang="en-US" dirty="0"/>
              <a:t>Approaches to Funding</a:t>
            </a:r>
          </a:p>
        </p:txBody>
      </p:sp>
      <p:graphicFrame>
        <p:nvGraphicFramePr>
          <p:cNvPr id="4" name="Content Placeholder 3">
            <a:extLst>
              <a:ext uri="{FF2B5EF4-FFF2-40B4-BE49-F238E27FC236}">
                <a16:creationId xmlns:a16="http://schemas.microsoft.com/office/drawing/2014/main" id="{C5A451D5-B754-1D44-ABA0-22CFB9A2C2DE}"/>
              </a:ext>
            </a:extLst>
          </p:cNvPr>
          <p:cNvGraphicFramePr>
            <a:graphicFrameLocks noGrp="1"/>
          </p:cNvGraphicFramePr>
          <p:nvPr>
            <p:ph idx="1"/>
            <p:extLst/>
          </p:nvPr>
        </p:nvGraphicFramePr>
        <p:xfrm>
          <a:off x="2222345" y="1715827"/>
          <a:ext cx="7886700" cy="3497580"/>
        </p:xfrm>
        <a:graphic>
          <a:graphicData uri="http://schemas.openxmlformats.org/drawingml/2006/table">
            <a:tbl>
              <a:tblPr firstRow="1" bandRow="1">
                <a:tableStyleId>{74C1A8A3-306A-4EB7-A6B1-4F7E0EB9C5D6}</a:tableStyleId>
              </a:tblPr>
              <a:tblGrid>
                <a:gridCol w="1971675">
                  <a:extLst>
                    <a:ext uri="{9D8B030D-6E8A-4147-A177-3AD203B41FA5}">
                      <a16:colId xmlns:a16="http://schemas.microsoft.com/office/drawing/2014/main" val="1090996532"/>
                    </a:ext>
                  </a:extLst>
                </a:gridCol>
                <a:gridCol w="1971675">
                  <a:extLst>
                    <a:ext uri="{9D8B030D-6E8A-4147-A177-3AD203B41FA5}">
                      <a16:colId xmlns:a16="http://schemas.microsoft.com/office/drawing/2014/main" val="2480127440"/>
                    </a:ext>
                  </a:extLst>
                </a:gridCol>
                <a:gridCol w="3943350">
                  <a:extLst>
                    <a:ext uri="{9D8B030D-6E8A-4147-A177-3AD203B41FA5}">
                      <a16:colId xmlns:a16="http://schemas.microsoft.com/office/drawing/2014/main" val="3321667198"/>
                    </a:ext>
                  </a:extLst>
                </a:gridCol>
              </a:tblGrid>
              <a:tr h="342900">
                <a:tc gridSpan="2">
                  <a:txBody>
                    <a:bodyPr/>
                    <a:lstStyle/>
                    <a:p>
                      <a:pPr algn="ctr"/>
                      <a:r>
                        <a:rPr lang="en-US" sz="1800" dirty="0"/>
                        <a:t>Approach</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hMerge="1">
                  <a:txBody>
                    <a:bodyPr/>
                    <a:lstStyle/>
                    <a:p>
                      <a:endParaRPr lang="en-US"/>
                    </a:p>
                  </a:txBody>
                  <a:tcPr/>
                </a:tc>
                <a:tc>
                  <a:txBody>
                    <a:bodyPr/>
                    <a:lstStyle/>
                    <a:p>
                      <a:pPr algn="ctr"/>
                      <a:r>
                        <a:rPr lang="en-US" sz="1800" dirty="0"/>
                        <a:t>Challenge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794380549"/>
                  </a:ext>
                </a:extLst>
              </a:tr>
              <a:tr h="342900">
                <a:tc gridSpan="2">
                  <a:txBody>
                    <a:bodyPr/>
                    <a:lstStyle/>
                    <a:p>
                      <a:pPr marL="162900" indent="-234900" algn="l">
                        <a:buFont typeface="+mj-lt"/>
                        <a:buAutoNum type="arabicPeriod"/>
                      </a:pPr>
                      <a:r>
                        <a:rPr lang="en-US" sz="1800" b="1" dirty="0"/>
                        <a:t>Political Patronage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tc>
                  <a:txBody>
                    <a:bodyPr/>
                    <a:lstStyle/>
                    <a:p>
                      <a:pPr algn="l"/>
                      <a:r>
                        <a:rPr lang="en-US" sz="1800" dirty="0"/>
                        <a:t>No economic argument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13489398"/>
                  </a:ext>
                </a:extLst>
              </a:tr>
              <a:tr h="342900">
                <a:tc gridSpan="2">
                  <a:txBody>
                    <a:bodyPr/>
                    <a:lstStyle/>
                    <a:p>
                      <a:pPr algn="l"/>
                      <a:r>
                        <a:rPr lang="en-US" sz="1800" b="1" dirty="0"/>
                        <a:t>2. Historical Precedent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a:r>
                        <a:rPr lang="en-US" sz="1800" dirty="0"/>
                        <a:t>Perpetuation of existing inequities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1222787"/>
                  </a:ext>
                </a:extLst>
              </a:tr>
              <a:tr h="342900">
                <a:tc gridSpan="2">
                  <a:txBody>
                    <a:bodyPr/>
                    <a:lstStyle/>
                    <a:p>
                      <a:pPr algn="l"/>
                      <a:r>
                        <a:rPr lang="en-US" sz="1800" b="1" dirty="0"/>
                        <a:t>3. Local bids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tc>
                  <a:txBody>
                    <a:bodyPr/>
                    <a:lstStyle/>
                    <a:p>
                      <a:pPr algn="l"/>
                      <a:r>
                        <a:rPr lang="en-US" sz="1800" dirty="0"/>
                        <a:t>Administratively costly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01030398"/>
                  </a:ext>
                </a:extLst>
              </a:tr>
              <a:tr h="617220">
                <a:tc gridSpan="2">
                  <a:txBody>
                    <a:bodyPr/>
                    <a:lstStyle/>
                    <a:p>
                      <a:pPr algn="l"/>
                      <a:r>
                        <a:rPr lang="en-US" sz="1800" b="1" dirty="0"/>
                        <a:t>4. Actual spending</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a:r>
                        <a:rPr lang="en-US" sz="1800" dirty="0"/>
                        <a:t>Perverse incentive to increase expenditure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9806"/>
                  </a:ext>
                </a:extLst>
              </a:tr>
              <a:tr h="617220">
                <a:tc row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dirty="0"/>
                        <a:t>5. Mathematical Formula</a:t>
                      </a:r>
                    </a:p>
                    <a:p>
                      <a:pPr algn="l"/>
                      <a:endParaRPr lang="en-US" sz="1800" b="1"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indent="0" algn="l">
                        <a:buFont typeface="+mj-lt"/>
                        <a:buNone/>
                      </a:pPr>
                      <a:r>
                        <a:rPr lang="en-US" sz="1800" b="1" dirty="0"/>
                        <a:t>5A. Case-based (Actual level of local activity)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a:r>
                        <a:rPr lang="en-US" sz="1800" dirty="0"/>
                        <a:t>Perverse incentives, Cream-skimming</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210201619"/>
                  </a:ext>
                </a:extLst>
              </a:tr>
              <a:tr h="617220">
                <a:tc vMerge="1">
                  <a:txBody>
                    <a:bodyPr/>
                    <a:lstStyle/>
                    <a:p>
                      <a:pPr algn="l"/>
                      <a:endParaRPr 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indent="0" algn="l">
                        <a:buFont typeface="+mj-lt"/>
                        <a:buNone/>
                      </a:pPr>
                      <a:r>
                        <a:rPr lang="en-US" sz="1800" b="1" dirty="0"/>
                        <a:t>5B. Expected level of local activity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a:r>
                        <a:rPr lang="en-US" sz="1800" dirty="0"/>
                        <a:t>Appropriate modelling of needs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60340606"/>
                  </a:ext>
                </a:extLst>
              </a:tr>
            </a:tbl>
          </a:graphicData>
        </a:graphic>
      </p:graphicFrame>
      <p:sp>
        <p:nvSpPr>
          <p:cNvPr id="3" name="Slide Number Placeholder 2"/>
          <p:cNvSpPr>
            <a:spLocks noGrp="1"/>
          </p:cNvSpPr>
          <p:nvPr>
            <p:ph type="sldNum" sz="quarter" idx="12"/>
          </p:nvPr>
        </p:nvSpPr>
        <p:spPr/>
        <p:txBody>
          <a:bodyPr/>
          <a:lstStyle/>
          <a:p>
            <a:fld id="{E35D83CA-0F81-D447-ABB7-24B0572A7482}" type="slidenum">
              <a:rPr lang="en-US" smtClean="0"/>
              <a:t>7</a:t>
            </a:fld>
            <a:endParaRPr lang="en-US"/>
          </a:p>
        </p:txBody>
      </p:sp>
      <p:graphicFrame>
        <p:nvGraphicFramePr>
          <p:cNvPr id="5" name="Diagram 4">
            <a:extLst>
              <a:ext uri="{FF2B5EF4-FFF2-40B4-BE49-F238E27FC236}">
                <a16:creationId xmlns:a16="http://schemas.microsoft.com/office/drawing/2014/main" id="{3B2B04DC-EC64-1A4E-903E-CD3544800662}"/>
              </a:ext>
            </a:extLst>
          </p:cNvPr>
          <p:cNvGraphicFramePr/>
          <p:nvPr>
            <p:extLst>
              <p:ext uri="{D42A27DB-BD31-4B8C-83A1-F6EECF244321}">
                <p14:modId xmlns:p14="http://schemas.microsoft.com/office/powerpoint/2010/main" val="3356680136"/>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5700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78F9-7B35-9E44-B53F-ADEEC3AD3FDD}"/>
              </a:ext>
            </a:extLst>
          </p:cNvPr>
          <p:cNvSpPr>
            <a:spLocks noGrp="1"/>
          </p:cNvSpPr>
          <p:nvPr>
            <p:ph type="title"/>
          </p:nvPr>
        </p:nvSpPr>
        <p:spPr/>
        <p:txBody>
          <a:bodyPr/>
          <a:lstStyle/>
          <a:p>
            <a:pPr algn="ctr"/>
            <a:r>
              <a:rPr lang="en-US" dirty="0"/>
              <a:t>Elements of Capitation Funding (1)</a:t>
            </a:r>
          </a:p>
        </p:txBody>
      </p:sp>
      <p:sp>
        <p:nvSpPr>
          <p:cNvPr id="3" name="Content Placeholder 2">
            <a:extLst>
              <a:ext uri="{FF2B5EF4-FFF2-40B4-BE49-F238E27FC236}">
                <a16:creationId xmlns:a16="http://schemas.microsoft.com/office/drawing/2014/main" id="{B32D1BA8-660E-B34F-899E-B904E4494640}"/>
              </a:ext>
            </a:extLst>
          </p:cNvPr>
          <p:cNvSpPr>
            <a:spLocks noGrp="1"/>
          </p:cNvSpPr>
          <p:nvPr>
            <p:ph idx="1"/>
          </p:nvPr>
        </p:nvSpPr>
        <p:spPr/>
        <p:txBody>
          <a:bodyPr>
            <a:normAutofit/>
          </a:bodyPr>
          <a:lstStyle/>
          <a:p>
            <a:pPr marL="385763" indent="-385763">
              <a:buFont typeface="+mj-lt"/>
              <a:buAutoNum type="arabicPeriod"/>
            </a:pPr>
            <a:r>
              <a:rPr lang="en-US" b="1" dirty="0">
                <a:solidFill>
                  <a:srgbClr val="FF0000"/>
                </a:solidFill>
              </a:rPr>
              <a:t>Explicit objective: </a:t>
            </a:r>
            <a:r>
              <a:rPr lang="en-US" dirty="0" err="1"/>
              <a:t>eg</a:t>
            </a:r>
            <a:r>
              <a:rPr lang="en-US" dirty="0"/>
              <a:t>. efficiency of insurance market operations, equity (give local agencies the opportunity to provide a standard package of health services)</a:t>
            </a:r>
          </a:p>
          <a:p>
            <a:pPr marL="385763" indent="-385763">
              <a:buFont typeface="+mj-lt"/>
              <a:buAutoNum type="arabicPeriod"/>
            </a:pPr>
            <a:r>
              <a:rPr lang="en-US" b="1" dirty="0">
                <a:solidFill>
                  <a:srgbClr val="FF0000"/>
                </a:solidFill>
              </a:rPr>
              <a:t>Entities in receipt of funds: </a:t>
            </a:r>
            <a:r>
              <a:rPr lang="en-US" dirty="0" err="1"/>
              <a:t>eg</a:t>
            </a:r>
            <a:r>
              <a:rPr lang="en-US" dirty="0"/>
              <a:t>. small, single purpose health agencies are at greater risk in case of an inaccurate formula  </a:t>
            </a:r>
          </a:p>
          <a:p>
            <a:pPr marL="385763" indent="-385763">
              <a:buFont typeface="+mj-lt"/>
              <a:buAutoNum type="arabicPeriod"/>
            </a:pPr>
            <a:r>
              <a:rPr lang="en-US" b="1" dirty="0">
                <a:solidFill>
                  <a:srgbClr val="FF0000"/>
                </a:solidFill>
              </a:rPr>
              <a:t>Services covered: </a:t>
            </a:r>
            <a:r>
              <a:rPr lang="en-US" dirty="0"/>
              <a:t>line-by-line estimate of each component of the health benefits package or demographic variables</a:t>
            </a:r>
          </a:p>
          <a:p>
            <a:pPr marL="385763" indent="-385763">
              <a:buFont typeface="+mj-lt"/>
              <a:buAutoNum type="arabicPeriod"/>
            </a:pPr>
            <a:r>
              <a:rPr lang="en-US" b="1" dirty="0">
                <a:solidFill>
                  <a:srgbClr val="FF0000"/>
                </a:solidFill>
              </a:rPr>
              <a:t>Categories of expenditure: </a:t>
            </a:r>
            <a:r>
              <a:rPr lang="en-US" dirty="0"/>
              <a:t>Drug costs, personnel costs, other recurrent costs, capital investments</a:t>
            </a:r>
          </a:p>
        </p:txBody>
      </p:sp>
      <p:sp>
        <p:nvSpPr>
          <p:cNvPr id="4" name="Slide Number Placeholder 3"/>
          <p:cNvSpPr>
            <a:spLocks noGrp="1"/>
          </p:cNvSpPr>
          <p:nvPr>
            <p:ph type="sldNum" sz="quarter" idx="12"/>
          </p:nvPr>
        </p:nvSpPr>
        <p:spPr/>
        <p:txBody>
          <a:bodyPr/>
          <a:lstStyle/>
          <a:p>
            <a:fld id="{E35D83CA-0F81-D447-ABB7-24B0572A7482}" type="slidenum">
              <a:rPr lang="en-US" smtClean="0"/>
              <a:t>8</a:t>
            </a:fld>
            <a:endParaRPr lang="en-US" dirty="0"/>
          </a:p>
        </p:txBody>
      </p:sp>
      <p:graphicFrame>
        <p:nvGraphicFramePr>
          <p:cNvPr id="5" name="Diagram 4">
            <a:extLst>
              <a:ext uri="{FF2B5EF4-FFF2-40B4-BE49-F238E27FC236}">
                <a16:creationId xmlns:a16="http://schemas.microsoft.com/office/drawing/2014/main" id="{F5F33517-3A39-E643-8EA4-78C9C4FC915D}"/>
              </a:ext>
            </a:extLst>
          </p:cNvPr>
          <p:cNvGraphicFramePr/>
          <p:nvPr>
            <p:extLst>
              <p:ext uri="{D42A27DB-BD31-4B8C-83A1-F6EECF244321}">
                <p14:modId xmlns:p14="http://schemas.microsoft.com/office/powerpoint/2010/main" val="1092267426"/>
              </p:ext>
            </p:extLst>
          </p:nvPr>
        </p:nvGraphicFramePr>
        <p:xfrm>
          <a:off x="1134402" y="11590"/>
          <a:ext cx="9533599" cy="32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54186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55&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1&quot;&gt;&lt;elem m_fUsage=&quot;1.00000000000000000000E+00&quot;&gt;&lt;m_msothmcolidx val=&quot;0&quot;/&gt;&lt;m_rgb r=&quot;14&quot; g=&quot;92&quot; b=&quot;27&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34672</TotalTime>
  <Words>4656</Words>
  <Application>Microsoft Macintosh PowerPoint</Application>
  <PresentationFormat>Widescreen</PresentationFormat>
  <Paragraphs>854</Paragraphs>
  <Slides>53</Slides>
  <Notes>24</Notes>
  <HiddenSlides>4</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3" baseType="lpstr">
      <vt:lpstr>SimSun</vt:lpstr>
      <vt:lpstr>Arial</vt:lpstr>
      <vt:lpstr>Baghdad</vt:lpstr>
      <vt:lpstr>Calibri</vt:lpstr>
      <vt:lpstr>Calibri Light</vt:lpstr>
      <vt:lpstr>Segoe UI</vt:lpstr>
      <vt:lpstr>Times New Roman</vt:lpstr>
      <vt:lpstr>Wingdings</vt:lpstr>
      <vt:lpstr>Office Theme</vt:lpstr>
      <vt:lpstr>think-cell Slide</vt:lpstr>
      <vt:lpstr>Resource Allocation Formula (RAF): Rationale and Options</vt:lpstr>
      <vt:lpstr>Overview</vt:lpstr>
      <vt:lpstr>Flow of funds in the health system</vt:lpstr>
      <vt:lpstr>Malawi Health Sector Financing Flow</vt:lpstr>
      <vt:lpstr>Population, Mortality, Budget</vt:lpstr>
      <vt:lpstr>Resource Allocation (2018/19)</vt:lpstr>
      <vt:lpstr>Rationale for Formula Funding</vt:lpstr>
      <vt:lpstr>Approaches to Funding</vt:lpstr>
      <vt:lpstr>Elements of Capitation Funding (1)</vt:lpstr>
      <vt:lpstr>Elements of Capitation Funding (2)</vt:lpstr>
      <vt:lpstr>Background: Resource Allocation in Malawi (1)</vt:lpstr>
      <vt:lpstr>PowerPoint Presentation</vt:lpstr>
      <vt:lpstr>1. Demographic factors</vt:lpstr>
      <vt:lpstr>2. Burden of Disease</vt:lpstr>
      <vt:lpstr>3. Service Delivery Factors</vt:lpstr>
      <vt:lpstr> </vt:lpstr>
      <vt:lpstr> </vt:lpstr>
      <vt:lpstr>What are district budgets used for?</vt:lpstr>
      <vt:lpstr>PowerPoint Presentation</vt:lpstr>
      <vt:lpstr>RAF Options</vt:lpstr>
      <vt:lpstr>PowerPoint Presentation</vt:lpstr>
      <vt:lpstr>PowerPoint Presentation</vt:lpstr>
      <vt:lpstr>PowerPoint Presentation</vt:lpstr>
      <vt:lpstr>PowerPoint Presentation</vt:lpstr>
      <vt:lpstr>The Essential Health Package outlines a minimum package of cost-effective interventions to be delivered free to all Malawians</vt:lpstr>
      <vt:lpstr>PowerPoint Presentation</vt:lpstr>
      <vt:lpstr>PowerPoint Presentation</vt:lpstr>
      <vt:lpstr>PowerPoint Presentation</vt:lpstr>
      <vt:lpstr>Option 4: EHP intervention need (realistic coverage)</vt:lpstr>
      <vt:lpstr>RAF Option 4: EHP intervention need (realistic coverage) The Case of District 1</vt:lpstr>
      <vt:lpstr>Option 5: EHP intervention need (excluding partner contributions)</vt:lpstr>
      <vt:lpstr>Option 5: EHP intervention need (excluding partner contributions) The Case of District 1</vt:lpstr>
      <vt:lpstr>Comparison of Options</vt:lpstr>
      <vt:lpstr>Pending Questions on RAF</vt:lpstr>
      <vt:lpstr>Resource Allocation Formula (RAF): Pace of Change Considerations</vt:lpstr>
      <vt:lpstr>Pace of Change Considerations</vt:lpstr>
      <vt:lpstr>Pace of Change Simulations Option 3</vt:lpstr>
      <vt:lpstr>Pace of Change Simulations Option 3</vt:lpstr>
      <vt:lpstr>Resource Allocation Formula (RAF): Group Work</vt:lpstr>
      <vt:lpstr>Group Allocations</vt:lpstr>
      <vt:lpstr>Question 1</vt:lpstr>
      <vt:lpstr>Question 2</vt:lpstr>
      <vt:lpstr>Question 3</vt:lpstr>
      <vt:lpstr>Question 4</vt:lpstr>
      <vt:lpstr>Question 4</vt:lpstr>
      <vt:lpstr>Question 5</vt:lpstr>
      <vt:lpstr>Question 6</vt:lpstr>
      <vt:lpstr>Question 7</vt:lpstr>
      <vt:lpstr>Question 8</vt:lpstr>
      <vt:lpstr>Question 9</vt:lpstr>
      <vt:lpstr>Question 10</vt:lpstr>
      <vt:lpstr>Purpose of this meeting</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Health Services Delivery</dc:title>
  <dc:creator>MoH- DPPD</dc:creator>
  <cp:lastModifiedBy>Sakshi Mohan</cp:lastModifiedBy>
  <cp:revision>1187</cp:revision>
  <cp:lastPrinted>2018-05-29T07:44:58Z</cp:lastPrinted>
  <dcterms:created xsi:type="dcterms:W3CDTF">2016-08-29T05:38:23Z</dcterms:created>
  <dcterms:modified xsi:type="dcterms:W3CDTF">2019-02-22T09:25:04Z</dcterms:modified>
</cp:coreProperties>
</file>